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77" r:id="rId4"/>
    <p:sldId id="274" r:id="rId5"/>
    <p:sldId id="275" r:id="rId6"/>
    <p:sldId id="258" r:id="rId7"/>
    <p:sldId id="276" r:id="rId8"/>
    <p:sldId id="257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5EA81-BAC1-499A-BB3C-B06BE9D772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88D5C-3057-4E06-8063-C191B72DC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5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EF8EB-F025-433F-A440-F5B49D51B8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12B8-81B7-3F48-B317-E23243097FE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850-A5C8-E340-98A4-91A6F9AB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12B8-81B7-3F48-B317-E23243097FE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850-A5C8-E340-98A4-91A6F9AB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12B8-81B7-3F48-B317-E23243097FE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850-A5C8-E340-98A4-91A6F9AB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12B8-81B7-3F48-B317-E23243097FE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850-A5C8-E340-98A4-91A6F9AB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1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12B8-81B7-3F48-B317-E23243097FE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850-A5C8-E340-98A4-91A6F9AB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0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12B8-81B7-3F48-B317-E23243097FE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850-A5C8-E340-98A4-91A6F9AB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3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12B8-81B7-3F48-B317-E23243097FE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850-A5C8-E340-98A4-91A6F9AB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12B8-81B7-3F48-B317-E23243097FE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850-A5C8-E340-98A4-91A6F9AB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6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12B8-81B7-3F48-B317-E23243097FE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850-A5C8-E340-98A4-91A6F9AB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3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12B8-81B7-3F48-B317-E23243097FE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850-A5C8-E340-98A4-91A6F9AB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3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12B8-81B7-3F48-B317-E23243097FE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850-A5C8-E340-98A4-91A6F9AB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4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812B8-81B7-3F48-B317-E23243097FE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73850-A5C8-E340-98A4-91A6F9AB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0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Black"/>
                <a:cs typeface="Arial Black"/>
              </a:rPr>
              <a:t>Song of Moses &amp; the Lamb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Difficult Leadership Lessons from Deuteronomy</a:t>
            </a:r>
          </a:p>
          <a:p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75388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member Series Notes Slid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10" y="0"/>
            <a:ext cx="7669196" cy="69265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Disappointed with God’s Severity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10" y="692654"/>
            <a:ext cx="7700590" cy="61653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/>
                <a:cs typeface="Arial"/>
              </a:rPr>
              <a:t>Importance of the death of Moses to the Book of Deuteronomy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The death of Moses frames Deuteronomy (1:37; 34:1-12)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The death of Moses punctuates Deuteronomy (Dt. 3:23-27; 4:21-22; 18:15; 31:2, 14-16, 27-29</a:t>
            </a:r>
            <a:r>
              <a:rPr lang="en-US" dirty="0">
                <a:effectLst/>
                <a:latin typeface="Arial"/>
                <a:cs typeface="Arial"/>
              </a:rPr>
              <a:t> )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The death of Moses is the key object lesson in Deuteronomy (Moses as model 3:23-27; 31:7-8; 34:6)</a:t>
            </a:r>
          </a:p>
        </p:txBody>
      </p:sp>
    </p:spTree>
    <p:extLst>
      <p:ext uri="{BB962C8B-B14F-4D97-AF65-F5344CB8AC3E}">
        <p14:creationId xmlns:p14="http://schemas.microsoft.com/office/powerpoint/2010/main" val="190415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member Series Notes Slid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10" y="0"/>
            <a:ext cx="7669196" cy="69265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Moses as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10" y="692654"/>
            <a:ext cx="7700590" cy="61653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/>
                <a:cs typeface="Arial"/>
              </a:rPr>
              <a:t>Of submission to divine discipline (3:23-27)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Of dying to personal dreams for the greater good and handling the disappointment graciously 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Of refusing to compete either with God’s honor or the success of the leadership replacing him (31:1-6; 34:6)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Of self-sacrificial mediation (</a:t>
            </a:r>
            <a:r>
              <a:rPr lang="en-US" dirty="0" err="1">
                <a:latin typeface="Arial"/>
                <a:cs typeface="Arial"/>
              </a:rPr>
              <a:t>Exod</a:t>
            </a:r>
            <a:r>
              <a:rPr lang="en-US" dirty="0">
                <a:latin typeface="Arial"/>
                <a:cs typeface="Arial"/>
              </a:rPr>
              <a:t> 32:31-35)</a:t>
            </a:r>
          </a:p>
        </p:txBody>
      </p:sp>
    </p:spTree>
    <p:extLst>
      <p:ext uri="{BB962C8B-B14F-4D97-AF65-F5344CB8AC3E}">
        <p14:creationId xmlns:p14="http://schemas.microsoft.com/office/powerpoint/2010/main" val="339725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member Series Notes Slid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10" y="0"/>
            <a:ext cx="7669196" cy="69265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Delighted with God’s Sensitivity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10" y="692654"/>
            <a:ext cx="7700590" cy="616534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Who buried Moses?</a:t>
            </a:r>
          </a:p>
          <a:p>
            <a:r>
              <a:rPr lang="en-US" dirty="0">
                <a:latin typeface="Arial"/>
                <a:cs typeface="Arial"/>
              </a:rPr>
              <a:t>YHWH did!!</a:t>
            </a:r>
          </a:p>
          <a:p>
            <a:r>
              <a:rPr lang="en-US" dirty="0">
                <a:latin typeface="Arial"/>
                <a:cs typeface="Arial"/>
              </a:rPr>
              <a:t>Prevention of the rise of a personality cult </a:t>
            </a:r>
            <a:r>
              <a:rPr lang="mr-IN" dirty="0">
                <a:latin typeface="Arial"/>
                <a:cs typeface="Arial"/>
              </a:rPr>
              <a:t>–</a:t>
            </a:r>
            <a:r>
              <a:rPr lang="en-US" dirty="0">
                <a:latin typeface="Arial"/>
                <a:cs typeface="Arial"/>
              </a:rPr>
              <a:t> Moses’ grave could not become a shrine</a:t>
            </a:r>
          </a:p>
          <a:p>
            <a:r>
              <a:rPr lang="en-US" dirty="0">
                <a:latin typeface="Arial"/>
                <a:cs typeface="Arial"/>
              </a:rPr>
              <a:t>A tender act of familial love that lays to rest any doubts regarding YHWH’s regard for Moses</a:t>
            </a:r>
          </a:p>
          <a:p>
            <a:pPr lvl="1"/>
            <a:r>
              <a:rPr lang="en-US" dirty="0">
                <a:latin typeface="Arial"/>
                <a:cs typeface="Arial"/>
              </a:rPr>
              <a:t>He does not subject Moses to covenant curse (Dt. 28:26)</a:t>
            </a:r>
          </a:p>
          <a:p>
            <a:pPr lvl="1"/>
            <a:r>
              <a:rPr lang="en-US" dirty="0">
                <a:latin typeface="Arial"/>
                <a:cs typeface="Arial"/>
              </a:rPr>
              <a:t>He claims Moses as family by taking responsibility for his burial (Gen. 23:19; 25:9-10; 50:4-6)</a:t>
            </a:r>
          </a:p>
        </p:txBody>
      </p:sp>
    </p:spTree>
    <p:extLst>
      <p:ext uri="{BB962C8B-B14F-4D97-AF65-F5344CB8AC3E}">
        <p14:creationId xmlns:p14="http://schemas.microsoft.com/office/powerpoint/2010/main" val="427906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member Series Notes Slid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10" y="115443"/>
            <a:ext cx="7669196" cy="69265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/>
                <a:cs typeface="Arial"/>
              </a:rPr>
              <a:t>Dumbfounded by God’s Ultimate Salvation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10" y="1010121"/>
            <a:ext cx="7700590" cy="5847879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latin typeface="Arial"/>
                <a:cs typeface="Arial"/>
              </a:rPr>
              <a:t>God’s dissatisfaction with end of Deuteronomy evident in the gospels</a:t>
            </a:r>
          </a:p>
          <a:p>
            <a:r>
              <a:rPr lang="en-US" sz="3000" dirty="0">
                <a:latin typeface="Arial"/>
                <a:cs typeface="Arial"/>
              </a:rPr>
              <a:t>Jesus, Moses, and Elijah on the mountain where Jesus was transfigured</a:t>
            </a:r>
          </a:p>
          <a:p>
            <a:r>
              <a:rPr lang="en-US" sz="3000" dirty="0">
                <a:latin typeface="Arial"/>
                <a:cs typeface="Arial"/>
              </a:rPr>
              <a:t>Where is Moses when he appears before transfigured Jesus? </a:t>
            </a:r>
          </a:p>
          <a:p>
            <a:r>
              <a:rPr lang="en-US" sz="3000" dirty="0">
                <a:latin typeface="Arial"/>
                <a:cs typeface="Arial"/>
              </a:rPr>
              <a:t>IN THE PROMISED LAND!!</a:t>
            </a:r>
          </a:p>
          <a:p>
            <a:r>
              <a:rPr lang="en-US" sz="3000" dirty="0">
                <a:latin typeface="Arial"/>
                <a:cs typeface="Arial"/>
              </a:rPr>
              <a:t>The two requests Moses made of YHWH while alive on earth that were denied are finally granted in Christ!</a:t>
            </a:r>
          </a:p>
          <a:p>
            <a:r>
              <a:rPr lang="en-US" sz="3000" dirty="0">
                <a:latin typeface="Arial"/>
                <a:cs typeface="Arial"/>
              </a:rPr>
              <a:t>Who needs a bucket list when you can have eternal life? (John 11:25-26)</a:t>
            </a:r>
          </a:p>
        </p:txBody>
      </p:sp>
    </p:spTree>
    <p:extLst>
      <p:ext uri="{BB962C8B-B14F-4D97-AF65-F5344CB8AC3E}">
        <p14:creationId xmlns:p14="http://schemas.microsoft.com/office/powerpoint/2010/main" val="103741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949F-69EC-418B-B66F-91D9F804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10"/>
            <a:ext cx="8229600" cy="72432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Leadership in Deuteronomy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C1DC8-3C11-4460-90BC-77FB76838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966914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Beware of stagnation (1:6; 2:3)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and delegation (1:9-18)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Beware of bitterness toward the people you lead (Dt 1:37; 3:26; 4:21)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Leadership, at its heart, is intercessory and mediatory, being the first to approach God and modeling spiritual intimacy (Dt 5:23-27)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Judges Dt 16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Kings Dt 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Priests Dt 18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Prophets Dt 18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31" y="117510"/>
            <a:ext cx="8774131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Think about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Herem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Warfare as a Christian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45" y="1273353"/>
            <a:ext cx="8856324" cy="544594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the text trouble you.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Ezek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18:23-24)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Recognize YHWH’s right to judge and expect him to judge justly (cf. Gen. 18:25)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Remember the context of YHWH’s whole relationship with the Canaanites (Gen. 9:20-26; 15:13-16; 19:23-29; Josh 2, 6)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Remember ways in which YHWH mitigated loss of life (Exod. 23:27-31; Lev. 18:24-28;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33:51-56; Dt. 4:37-38; 6:18-19)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View in the light of the OT’s larger theology of warfare (Deut. 17; 20)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Exaggerated nature of conquest rhetoric in ancient Near East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N.B. Jesus’ answer/response to the Canaanite threat (Matt. 15:21-28)</a:t>
            </a:r>
          </a:p>
        </p:txBody>
      </p:sp>
    </p:spTree>
    <p:extLst>
      <p:ext uri="{BB962C8B-B14F-4D97-AF65-F5344CB8AC3E}">
        <p14:creationId xmlns:p14="http://schemas.microsoft.com/office/powerpoint/2010/main" val="22357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65522"/>
            <a:ext cx="8979613" cy="62865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Merneptah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Victory Stele (1231 BC)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2058" y="1111537"/>
            <a:ext cx="47620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princes are prostrate saying: "Shalom!" Not one of the Nine Bows lifts his head: </a:t>
            </a:r>
            <a:r>
              <a:rPr lang="en-US" sz="2400" dirty="0" err="1"/>
              <a:t>Tjehenu</a:t>
            </a:r>
            <a:r>
              <a:rPr lang="en-US" sz="2400" dirty="0"/>
              <a:t> is vanquished, </a:t>
            </a:r>
            <a:r>
              <a:rPr lang="en-US" sz="2400" dirty="0" err="1"/>
              <a:t>Khatti</a:t>
            </a:r>
            <a:r>
              <a:rPr lang="en-US" sz="2400" dirty="0"/>
              <a:t> at peace, Canaan is captive with all woe. Ashkelon is conquered, Gezer seized, </a:t>
            </a:r>
            <a:r>
              <a:rPr lang="en-US" sz="2400" dirty="0" err="1"/>
              <a:t>Yanoam</a:t>
            </a:r>
            <a:r>
              <a:rPr lang="en-US" sz="2400" dirty="0"/>
              <a:t> made nonexistent; Israel is wasted, bare of seed, </a:t>
            </a:r>
            <a:r>
              <a:rPr lang="en-US" sz="2400" dirty="0" err="1"/>
              <a:t>Khor</a:t>
            </a:r>
            <a:r>
              <a:rPr lang="en-US" sz="2400" dirty="0"/>
              <a:t> is become a widow for Egypt. All who roamed have been subdued. By the King of Upper and Lower Egypt, </a:t>
            </a:r>
            <a:r>
              <a:rPr lang="en-US" sz="2400" dirty="0" err="1"/>
              <a:t>Banere-meramun</a:t>
            </a:r>
            <a:r>
              <a:rPr lang="en-US" sz="2400" dirty="0"/>
              <a:t>, Son of Re, </a:t>
            </a:r>
            <a:r>
              <a:rPr lang="en-US" sz="2400" dirty="0" err="1"/>
              <a:t>Merneptah</a:t>
            </a:r>
            <a:r>
              <a:rPr lang="en-US" sz="2400" dirty="0"/>
              <a:t>, Content with </a:t>
            </a:r>
            <a:r>
              <a:rPr lang="en-US" sz="2400" dirty="0" err="1"/>
              <a:t>Maat</a:t>
            </a:r>
            <a:r>
              <a:rPr lang="en-US" sz="2400" dirty="0"/>
              <a:t>, Given life like Re every day. 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5727732" y="3681918"/>
            <a:ext cx="285118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upload.wikimedia.org/wikipedia/en/8/87/Israel_stel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675" y="1258794"/>
            <a:ext cx="3534311" cy="5355017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F0C6ED-70DA-439C-80F2-4D0B31F30E2D}"/>
              </a:ext>
            </a:extLst>
          </p:cNvPr>
          <p:cNvCxnSpPr>
            <a:cxnSpLocks/>
          </p:cNvCxnSpPr>
          <p:nvPr/>
        </p:nvCxnSpPr>
        <p:spPr>
          <a:xfrm>
            <a:off x="4051332" y="4121994"/>
            <a:ext cx="68505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44622610"/>
      </p:ext>
    </p:extLst>
  </p:cSld>
  <p:clrMapOvr>
    <a:masterClrMapping/>
  </p:clrMapOvr>
  <p:transition advTm="294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9982" y="4758928"/>
            <a:ext cx="6858000" cy="124182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Restricted Access to YHWH’s Assembly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0" y="947955"/>
            <a:ext cx="3727847" cy="3727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95" y="857250"/>
            <a:ext cx="3954986" cy="395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3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48" y="120350"/>
            <a:ext cx="8141277" cy="41798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Defining and Protecting YHWH’s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6998"/>
            <a:ext cx="8977746" cy="622100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YHWH’s assembly? All adult males who are qualified to: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make decisions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engage in cultic activities (i.e. worship)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serve in Israel’s military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Cf. Micah 2:5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Generally speaking this is an inclusive assembly (cf. 12:7, 12; 16:11, 14)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Restrictions are here for the first time mentioned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is prohibited?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Emasculated males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Those born of prohibited unions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Ammonites &amp; Moabites (note both people groups arose from incestuous relationships cf. Gen. 19 and born to a man who dishonored Abraham. His descendants follow suit and are not rightly related to the point of contact with divine blessing cf. Num 23-24; 31:16)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What is the point? Sanctity of the assembly, to impress upon Israel the care with which one must enter the divine presence (cf. Psalm 15)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point is NOT that there is no admittance to such people but that their point of entry is necessarily different than Israel’s AT THIS POINT IN REDEMPTIVE HISTORY</a:t>
            </a:r>
          </a:p>
        </p:txBody>
      </p:sp>
    </p:spTree>
    <p:extLst>
      <p:ext uri="{BB962C8B-B14F-4D97-AF65-F5344CB8AC3E}">
        <p14:creationId xmlns:p14="http://schemas.microsoft.com/office/powerpoint/2010/main" val="3275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45787"/>
            <a:ext cx="8141277" cy="3359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Remarkable Reversals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6704"/>
            <a:ext cx="9144000" cy="6191296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Isaiah’s anticipation of YHWH’s removal of restrictions on the assembly (Isa 56:3-8)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Ethiopian eunuch (Acts 8:26-40)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Ruth’s inclusion in Israel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Jer. 49:6 anticipates a future for Ammon among God’s people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Why make these restrictions only to repeal them later? Israel is in her infancy and is very vulnerable to the nations’ influence and corruption.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will not always be the case!</a:t>
            </a:r>
          </a:p>
        </p:txBody>
      </p:sp>
    </p:spTree>
    <p:extLst>
      <p:ext uri="{BB962C8B-B14F-4D97-AF65-F5344CB8AC3E}">
        <p14:creationId xmlns:p14="http://schemas.microsoft.com/office/powerpoint/2010/main" val="419763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on't talk to stran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2" y="951310"/>
            <a:ext cx="3840632" cy="38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was a stranger and you welcomed 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73" y="2227876"/>
            <a:ext cx="4234587" cy="155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9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member Series Notes Slid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804" y="863726"/>
            <a:ext cx="7787195" cy="43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5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member Series Notes Slid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268" y="0"/>
            <a:ext cx="5873594" cy="67842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1160" y="2337709"/>
            <a:ext cx="3983811" cy="346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31160" y="2156982"/>
            <a:ext cx="398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Moses’ Bucket List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2055" y="2938683"/>
            <a:ext cx="48995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Enter the Promised Land</a:t>
            </a:r>
          </a:p>
        </p:txBody>
      </p:sp>
    </p:spTree>
    <p:extLst>
      <p:ext uri="{BB962C8B-B14F-4D97-AF65-F5344CB8AC3E}">
        <p14:creationId xmlns:p14="http://schemas.microsoft.com/office/powerpoint/2010/main" val="1912484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23.8|59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867</Words>
  <Application>Microsoft Office PowerPoint</Application>
  <PresentationFormat>On-screen Show (4:3)</PresentationFormat>
  <Paragraphs>76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Song of Moses &amp; the Lamb</vt:lpstr>
      <vt:lpstr>How to Think about Herem Warfare as a Christian</vt:lpstr>
      <vt:lpstr>Merneptah Victory Stele (1231 BC) </vt:lpstr>
      <vt:lpstr>PowerPoint Presentation</vt:lpstr>
      <vt:lpstr>Defining and Protecting YHWH’s Assembly</vt:lpstr>
      <vt:lpstr>Remarkable Reversals</vt:lpstr>
      <vt:lpstr>PowerPoint Presentation</vt:lpstr>
      <vt:lpstr>PowerPoint Presentation</vt:lpstr>
      <vt:lpstr>PowerPoint Presentation</vt:lpstr>
      <vt:lpstr>Disappointed with God’s Severity</vt:lpstr>
      <vt:lpstr>Moses as Model</vt:lpstr>
      <vt:lpstr>Delighted with God’s Sensitivity </vt:lpstr>
      <vt:lpstr>Dumbfounded by God’s Ultimate Salvation </vt:lpstr>
      <vt:lpstr>Leadership in Deuteronomy</vt:lpstr>
    </vt:vector>
  </TitlesOfParts>
  <Company>Harding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Kevin Youngblood</cp:lastModifiedBy>
  <cp:revision>21</cp:revision>
  <dcterms:created xsi:type="dcterms:W3CDTF">2018-06-15T23:49:47Z</dcterms:created>
  <dcterms:modified xsi:type="dcterms:W3CDTF">2023-01-18T16:02:01Z</dcterms:modified>
</cp:coreProperties>
</file>