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3" r:id="rId9"/>
    <p:sldId id="262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9C36D-87CB-C643-A3C4-DF4A4951352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8544D-B459-F446-9364-E990F57F3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2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9C591-F6CF-4760-BFB2-FC02CA3ABC9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9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2A4E-91A6-4DF9-B964-59603E04ACE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ABE-5FFF-8F46-9352-9DD8632AE0E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713E-EED0-1F4B-A734-3D9F4A15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6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ABE-5FFF-8F46-9352-9DD8632AE0E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713E-EED0-1F4B-A734-3D9F4A15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5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ABE-5FFF-8F46-9352-9DD8632AE0E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713E-EED0-1F4B-A734-3D9F4A15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9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ABE-5FFF-8F46-9352-9DD8632AE0E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713E-EED0-1F4B-A734-3D9F4A15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3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ABE-5FFF-8F46-9352-9DD8632AE0E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713E-EED0-1F4B-A734-3D9F4A15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6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ABE-5FFF-8F46-9352-9DD8632AE0E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713E-EED0-1F4B-A734-3D9F4A15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5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ABE-5FFF-8F46-9352-9DD8632AE0E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713E-EED0-1F4B-A734-3D9F4A15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5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ABE-5FFF-8F46-9352-9DD8632AE0E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713E-EED0-1F4B-A734-3D9F4A15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0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ABE-5FFF-8F46-9352-9DD8632AE0E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713E-EED0-1F4B-A734-3D9F4A15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2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ABE-5FFF-8F46-9352-9DD8632AE0E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713E-EED0-1F4B-A734-3D9F4A15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9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ABE-5FFF-8F46-9352-9DD8632AE0E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713E-EED0-1F4B-A734-3D9F4A15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8ABE-5FFF-8F46-9352-9DD8632AE0E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1713E-EED0-1F4B-A734-3D9F4A15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Jesus, The Devil, and Deuteronomy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The Importance of Deuteronomy for Our Spiritual Health</a:t>
            </a:r>
          </a:p>
        </p:txBody>
      </p:sp>
    </p:spTree>
    <p:extLst>
      <p:ext uri="{BB962C8B-B14F-4D97-AF65-F5344CB8AC3E}">
        <p14:creationId xmlns:p14="http://schemas.microsoft.com/office/powerpoint/2010/main" val="3917786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/>
                <a:cs typeface="Arial"/>
              </a:rPr>
              <a:t>What Can We Expect Deuteronomy to Teach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1" y="1417638"/>
            <a:ext cx="8683624" cy="532923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/>
                <a:cs typeface="Arial"/>
              </a:rPr>
              <a:t>How to love God with our whole being (</a:t>
            </a:r>
            <a:r>
              <a:rPr lang="en-US" dirty="0" err="1">
                <a:latin typeface="Arial"/>
                <a:cs typeface="Arial"/>
              </a:rPr>
              <a:t>Deut</a:t>
            </a:r>
            <a:r>
              <a:rPr lang="en-US" dirty="0">
                <a:latin typeface="Arial"/>
                <a:cs typeface="Arial"/>
              </a:rPr>
              <a:t> 6:4-5)</a:t>
            </a:r>
          </a:p>
          <a:p>
            <a:r>
              <a:rPr lang="en-US" dirty="0">
                <a:latin typeface="Arial"/>
                <a:cs typeface="Arial"/>
              </a:rPr>
              <a:t>How to introduce succeeding generations into YHWH’s covenant (Deut. 6:7-21)</a:t>
            </a:r>
          </a:p>
          <a:p>
            <a:r>
              <a:rPr lang="en-US" dirty="0">
                <a:latin typeface="Arial"/>
                <a:cs typeface="Arial"/>
              </a:rPr>
              <a:t>How to structure and live within a community centered around God (Deut. 12 – 24)</a:t>
            </a:r>
          </a:p>
          <a:p>
            <a:r>
              <a:rPr lang="en-US" dirty="0">
                <a:latin typeface="Arial"/>
                <a:cs typeface="Arial"/>
              </a:rPr>
              <a:t>What constitutes good spiritual leadership (</a:t>
            </a:r>
            <a:r>
              <a:rPr lang="en-US" dirty="0" err="1">
                <a:latin typeface="Arial"/>
                <a:cs typeface="Arial"/>
              </a:rPr>
              <a:t>Deut</a:t>
            </a:r>
            <a:r>
              <a:rPr lang="en-US" dirty="0">
                <a:latin typeface="Arial"/>
                <a:cs typeface="Arial"/>
              </a:rPr>
              <a:t> 1:13-15; 17:14-20; 34:9-12)</a:t>
            </a:r>
          </a:p>
          <a:p>
            <a:r>
              <a:rPr lang="en-US" dirty="0">
                <a:latin typeface="Arial"/>
                <a:cs typeface="Arial"/>
              </a:rPr>
              <a:t>How to draw the nations to the God who revealed himself in Jesus (Deut. 4:5-8)</a:t>
            </a:r>
          </a:p>
        </p:txBody>
      </p:sp>
    </p:spTree>
    <p:extLst>
      <p:ext uri="{BB962C8B-B14F-4D97-AF65-F5344CB8AC3E}">
        <p14:creationId xmlns:p14="http://schemas.microsoft.com/office/powerpoint/2010/main" val="422608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20"/>
            <a:ext cx="9143999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The “Dark” Side of Deuteronomy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1" y="995424"/>
            <a:ext cx="8683624" cy="5751452"/>
          </a:xfrm>
        </p:spPr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Deuteronomy and ethnic violence (</a:t>
            </a:r>
            <a:r>
              <a:rPr lang="en-US" dirty="0" err="1">
                <a:latin typeface="Arial"/>
                <a:cs typeface="Arial"/>
              </a:rPr>
              <a:t>Deut</a:t>
            </a:r>
            <a:r>
              <a:rPr lang="en-US" dirty="0">
                <a:latin typeface="Arial"/>
                <a:cs typeface="Arial"/>
              </a:rPr>
              <a:t> 7)</a:t>
            </a:r>
          </a:p>
          <a:p>
            <a:r>
              <a:rPr lang="en-US" dirty="0">
                <a:latin typeface="Arial"/>
                <a:cs typeface="Arial"/>
              </a:rPr>
              <a:t>Deuteronomy and ethnic exclusion (</a:t>
            </a:r>
            <a:r>
              <a:rPr lang="en-US" dirty="0" err="1">
                <a:latin typeface="Arial"/>
                <a:cs typeface="Arial"/>
              </a:rPr>
              <a:t>Deut</a:t>
            </a:r>
            <a:r>
              <a:rPr lang="en-US" dirty="0">
                <a:latin typeface="Arial"/>
                <a:cs typeface="Arial"/>
              </a:rPr>
              <a:t> 23:2-4)</a:t>
            </a:r>
          </a:p>
          <a:p>
            <a:r>
              <a:rPr lang="en-US" dirty="0">
                <a:latin typeface="Arial"/>
                <a:cs typeface="Arial"/>
              </a:rPr>
              <a:t>Deuteronomy and disabilities (Deut. 23:1)</a:t>
            </a:r>
          </a:p>
          <a:p>
            <a:r>
              <a:rPr lang="en-US" dirty="0">
                <a:latin typeface="Arial"/>
                <a:cs typeface="Arial"/>
              </a:rPr>
              <a:t>Deuteronomy and the plight of women (</a:t>
            </a:r>
            <a:r>
              <a:rPr lang="en-US" dirty="0" err="1">
                <a:latin typeface="Arial"/>
                <a:cs typeface="Arial"/>
              </a:rPr>
              <a:t>Deut</a:t>
            </a:r>
            <a:r>
              <a:rPr lang="en-US" dirty="0">
                <a:latin typeface="Arial"/>
                <a:cs typeface="Arial"/>
              </a:rPr>
              <a:t> 21:10-14)</a:t>
            </a:r>
          </a:p>
          <a:p>
            <a:r>
              <a:rPr lang="en-US" dirty="0">
                <a:latin typeface="Arial"/>
                <a:cs typeface="Arial"/>
              </a:rPr>
              <a:t>Deuteronomy and slavery (</a:t>
            </a:r>
            <a:r>
              <a:rPr lang="en-US" dirty="0" err="1">
                <a:latin typeface="Arial"/>
                <a:cs typeface="Arial"/>
              </a:rPr>
              <a:t>Deut</a:t>
            </a:r>
            <a:r>
              <a:rPr lang="en-US" dirty="0">
                <a:latin typeface="Arial"/>
                <a:cs typeface="Arial"/>
              </a:rPr>
              <a:t> 15:12)</a:t>
            </a:r>
          </a:p>
          <a:p>
            <a:r>
              <a:rPr lang="en-US" dirty="0">
                <a:latin typeface="Arial"/>
                <a:cs typeface="Arial"/>
              </a:rPr>
              <a:t>Deuteronomy and divine severity (</a:t>
            </a:r>
            <a:r>
              <a:rPr lang="en-US" dirty="0" err="1">
                <a:latin typeface="Arial"/>
                <a:cs typeface="Arial"/>
              </a:rPr>
              <a:t>Deut</a:t>
            </a:r>
            <a:r>
              <a:rPr lang="en-US" dirty="0">
                <a:latin typeface="Arial"/>
                <a:cs typeface="Arial"/>
              </a:rPr>
              <a:t> 3:23-28; </a:t>
            </a:r>
            <a:r>
              <a:rPr lang="en-US" dirty="0" err="1">
                <a:latin typeface="Arial"/>
                <a:cs typeface="Arial"/>
              </a:rPr>
              <a:t>Deut</a:t>
            </a:r>
            <a:r>
              <a:rPr lang="en-US" dirty="0">
                <a:latin typeface="Arial"/>
                <a:cs typeface="Arial"/>
              </a:rPr>
              <a:t> 34)</a:t>
            </a:r>
          </a:p>
        </p:txBody>
      </p:sp>
    </p:spTree>
    <p:extLst>
      <p:ext uri="{BB962C8B-B14F-4D97-AF65-F5344CB8AC3E}">
        <p14:creationId xmlns:p14="http://schemas.microsoft.com/office/powerpoint/2010/main" val="401159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/>
                <a:cs typeface="Arial"/>
              </a:rPr>
              <a:t>Jesus’ Top Four OT Books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(According to Quotation Frequency)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4. Exodus (7 X)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3. Isaiah (8 X)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2. Deuteronomy (10 X)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1. Psalms (11 X)</a:t>
            </a:r>
          </a:p>
        </p:txBody>
      </p:sp>
    </p:spTree>
    <p:extLst>
      <p:ext uri="{BB962C8B-B14F-4D97-AF65-F5344CB8AC3E}">
        <p14:creationId xmlns:p14="http://schemas.microsoft.com/office/powerpoint/2010/main" val="119659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/>
                <a:cs typeface="Arial"/>
              </a:rPr>
              <a:t>Jesus’ Top Four OT Books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(According to Quotation Frequency)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4. Exodus (7 X)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3. Isaiah (8 X)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2. Deuteronomy (10 X)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1. Psalms (11 X)</a:t>
            </a:r>
          </a:p>
        </p:txBody>
      </p:sp>
    </p:spTree>
    <p:extLst>
      <p:ext uri="{BB962C8B-B14F-4D97-AF65-F5344CB8AC3E}">
        <p14:creationId xmlns:p14="http://schemas.microsoft.com/office/powerpoint/2010/main" val="69367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/>
                <a:cs typeface="Arial"/>
              </a:rPr>
              <a:t>Deuteronomy’s Theological Influence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25" y="1150510"/>
            <a:ext cx="8568647" cy="5455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The NT cites or alludes to Deuteronomy over 100 times (J. Edward Owens, </a:t>
            </a:r>
            <a:r>
              <a:rPr lang="en-US" i="1" dirty="0">
                <a:latin typeface="Arial"/>
                <a:cs typeface="Arial"/>
              </a:rPr>
              <a:t>Deuteronomy</a:t>
            </a:r>
            <a:r>
              <a:rPr lang="en-US" dirty="0">
                <a:latin typeface="Arial"/>
                <a:cs typeface="Arial"/>
              </a:rPr>
              <a:t>. New Collegeville Press Commentary)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Brings the Pentateuch to its theological climax – narrative pauses for three farewell addresses by Moses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Sets the agenda for Joshua – 2 Kings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Deuteronomy is a Janus text – a key hinge in Bible’s canonical structure</a:t>
            </a:r>
          </a:p>
        </p:txBody>
      </p:sp>
    </p:spTree>
    <p:extLst>
      <p:ext uri="{BB962C8B-B14F-4D97-AF65-F5344CB8AC3E}">
        <p14:creationId xmlns:p14="http://schemas.microsoft.com/office/powerpoint/2010/main" val="374435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.bp.blogspot.com/_gpPcFZeYYMM/TFV0Ro9KbsI/AAAAAAAABpM/8UnbsBx15QQ/s1600/janu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9696" y="582588"/>
            <a:ext cx="1864863" cy="177961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4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Deuteronomy as a Janus Text</a:t>
            </a:r>
          </a:p>
        </p:txBody>
      </p:sp>
      <p:sp>
        <p:nvSpPr>
          <p:cNvPr id="3" name="&quot;No&quot; Symbol 2"/>
          <p:cNvSpPr/>
          <p:nvPr/>
        </p:nvSpPr>
        <p:spPr>
          <a:xfrm rot="2676058">
            <a:off x="2272197" y="2430413"/>
            <a:ext cx="3658533" cy="3671862"/>
          </a:xfrm>
          <a:prstGeom prst="noSmoking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5400000">
            <a:off x="2217269" y="3882624"/>
            <a:ext cx="37813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Deuteronomy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1981200"/>
            <a:ext cx="2501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Genesis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09403" y="2819400"/>
            <a:ext cx="2215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Exodu</a:t>
            </a:r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6760" y="3657600"/>
            <a:ext cx="2667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Leviticu</a:t>
            </a:r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</a:t>
            </a:r>
          </a:p>
        </p:txBody>
      </p:sp>
      <p:sp>
        <p:nvSpPr>
          <p:cNvPr id="8" name="Rectangle 7"/>
          <p:cNvSpPr/>
          <p:nvPr/>
        </p:nvSpPr>
        <p:spPr>
          <a:xfrm>
            <a:off x="847143" y="4648200"/>
            <a:ext cx="2809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Number</a:t>
            </a:r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44934" y="2057400"/>
            <a:ext cx="2146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Joshua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6860" y="2743200"/>
            <a:ext cx="2102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Judges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2954" y="3657600"/>
            <a:ext cx="2305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Samuel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44682" y="4572000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Kings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917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/>
                <a:cs typeface="Arial"/>
              </a:rPr>
              <a:t>How Deuteronomy Shaped Jesus’ 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1" y="1417638"/>
            <a:ext cx="8683624" cy="5329237"/>
          </a:xfrm>
        </p:spPr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What is the greatest commandment?</a:t>
            </a:r>
          </a:p>
          <a:p>
            <a:r>
              <a:rPr lang="en-US" dirty="0">
                <a:latin typeface="Arial"/>
                <a:cs typeface="Arial"/>
              </a:rPr>
              <a:t>Jesus’ answer: Deut. 6:4-5</a:t>
            </a:r>
          </a:p>
          <a:p>
            <a:r>
              <a:rPr lang="en-US" dirty="0">
                <a:latin typeface="Arial"/>
                <a:cs typeface="Arial"/>
              </a:rPr>
              <a:t>How to deal with conflict in the church?</a:t>
            </a:r>
          </a:p>
          <a:p>
            <a:r>
              <a:rPr lang="en-US" dirty="0">
                <a:latin typeface="Arial"/>
                <a:cs typeface="Arial"/>
              </a:rPr>
              <a:t>Jesus’ answer: Deut. 19:15</a:t>
            </a:r>
          </a:p>
          <a:p>
            <a:r>
              <a:rPr lang="en-US" dirty="0">
                <a:latin typeface="Arial"/>
                <a:cs typeface="Arial"/>
              </a:rPr>
              <a:t>What kind of king should Israel have?</a:t>
            </a:r>
          </a:p>
          <a:p>
            <a:r>
              <a:rPr lang="en-US" dirty="0">
                <a:latin typeface="Arial"/>
                <a:cs typeface="Arial"/>
              </a:rPr>
              <a:t>Jesus’ implied answer: Deut. 17:15-20</a:t>
            </a:r>
          </a:p>
          <a:p>
            <a:r>
              <a:rPr lang="en-US" dirty="0">
                <a:latin typeface="Arial"/>
                <a:cs typeface="Arial"/>
              </a:rPr>
              <a:t>How does one resist the Devil’s temptations?</a:t>
            </a:r>
          </a:p>
          <a:p>
            <a:r>
              <a:rPr lang="en-US" dirty="0">
                <a:latin typeface="Arial"/>
                <a:cs typeface="Arial"/>
              </a:rPr>
              <a:t>Jesus’ example: the Holy Spirit and the Book of Deuteronomy!! (Deut. 8:3; 6:16; 6:13)</a:t>
            </a:r>
          </a:p>
        </p:txBody>
      </p:sp>
    </p:spTree>
    <p:extLst>
      <p:ext uri="{BB962C8B-B14F-4D97-AF65-F5344CB8AC3E}">
        <p14:creationId xmlns:p14="http://schemas.microsoft.com/office/powerpoint/2010/main" val="231155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/>
                <a:cs typeface="Arial"/>
              </a:rPr>
              <a:t>Why Was Deuteronomy So Important in Jesus’ Ministry?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1" y="1417638"/>
            <a:ext cx="8683624" cy="532923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/>
                <a:cs typeface="Arial"/>
              </a:rPr>
              <a:t>Theologically, Deuteronomy dominates the OT (It is the Romans of the OT).</a:t>
            </a:r>
          </a:p>
          <a:p>
            <a:r>
              <a:rPr lang="en-US" dirty="0">
                <a:latin typeface="Arial"/>
                <a:cs typeface="Arial"/>
              </a:rPr>
              <a:t>It is the quintessential expression of YHWH’s covenant with Israel.</a:t>
            </a:r>
          </a:p>
          <a:p>
            <a:pPr lvl="1"/>
            <a:r>
              <a:rPr lang="en-US" dirty="0">
                <a:latin typeface="Arial"/>
                <a:cs typeface="Arial"/>
              </a:rPr>
              <a:t>The only book in OT structured like a Hittite treaty/covenant</a:t>
            </a:r>
          </a:p>
          <a:p>
            <a:pPr lvl="1"/>
            <a:r>
              <a:rPr lang="en-US" dirty="0">
                <a:latin typeface="Arial"/>
                <a:cs typeface="Arial"/>
              </a:rPr>
              <a:t>The only OT book explicitly stated to be placed beside the Ark of the Covenant (</a:t>
            </a:r>
            <a:r>
              <a:rPr lang="en-US" dirty="0" err="1">
                <a:latin typeface="Arial"/>
                <a:cs typeface="Arial"/>
              </a:rPr>
              <a:t>Deut</a:t>
            </a:r>
            <a:r>
              <a:rPr lang="en-US" dirty="0">
                <a:latin typeface="Arial"/>
                <a:cs typeface="Arial"/>
              </a:rPr>
              <a:t> 31:26)</a:t>
            </a:r>
          </a:p>
          <a:p>
            <a:r>
              <a:rPr lang="en-US" dirty="0">
                <a:latin typeface="Arial"/>
                <a:cs typeface="Arial"/>
              </a:rPr>
              <a:t>The only OT book read every seven years (Deut. 31:10-11)</a:t>
            </a:r>
          </a:p>
          <a:p>
            <a:r>
              <a:rPr lang="en-US" dirty="0">
                <a:latin typeface="Arial"/>
                <a:cs typeface="Arial"/>
              </a:rPr>
              <a:t>The only OT book that Israel’s king was required to keep a copy of (Deut. 17:18-20)</a:t>
            </a:r>
          </a:p>
        </p:txBody>
      </p:sp>
    </p:spTree>
    <p:extLst>
      <p:ext uri="{BB962C8B-B14F-4D97-AF65-F5344CB8AC3E}">
        <p14:creationId xmlns:p14="http://schemas.microsoft.com/office/powerpoint/2010/main" val="268054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86761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/>
                <a:cs typeface="Arial"/>
              </a:rPr>
              <a:t>Nature &amp; Structure of Deuteronomy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24" y="904126"/>
            <a:ext cx="9032875" cy="584275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Arial"/>
                <a:cs typeface="Arial"/>
              </a:rPr>
              <a:t>Deuteronomy’s homiletical nature</a:t>
            </a:r>
          </a:p>
          <a:p>
            <a:r>
              <a:rPr lang="en-US" dirty="0">
                <a:latin typeface="Arial"/>
                <a:cs typeface="Arial"/>
              </a:rPr>
              <a:t>Narrator’s intro &amp; stage setting (1:1-5)</a:t>
            </a:r>
          </a:p>
          <a:p>
            <a:r>
              <a:rPr lang="en-US" dirty="0">
                <a:latin typeface="Arial"/>
                <a:cs typeface="Arial"/>
              </a:rPr>
              <a:t>Moses’ first homily (1:6-4:40)</a:t>
            </a:r>
          </a:p>
          <a:p>
            <a:r>
              <a:rPr lang="en-US" dirty="0">
                <a:latin typeface="Arial"/>
                <a:cs typeface="Arial"/>
              </a:rPr>
              <a:t>Narrator’s conclusion – Transjordan Cities of Refuge (4:41-43)</a:t>
            </a:r>
          </a:p>
          <a:p>
            <a:r>
              <a:rPr lang="en-US" dirty="0">
                <a:latin typeface="Arial"/>
                <a:cs typeface="Arial"/>
              </a:rPr>
              <a:t>Narrator’s intro &amp; stage setting (4:44-5:1a)</a:t>
            </a:r>
          </a:p>
          <a:p>
            <a:r>
              <a:rPr lang="en-US" dirty="0">
                <a:latin typeface="Arial"/>
                <a:cs typeface="Arial"/>
              </a:rPr>
              <a:t>Moses’ second homily (5:1b-26:19)</a:t>
            </a:r>
          </a:p>
          <a:p>
            <a:r>
              <a:rPr lang="en-US" dirty="0">
                <a:latin typeface="Arial"/>
                <a:cs typeface="Arial"/>
              </a:rPr>
              <a:t>Narrator’s description of ceremony at Mt. Gerizim &amp; Mt. </a:t>
            </a:r>
            <a:r>
              <a:rPr lang="en-US" dirty="0" err="1">
                <a:latin typeface="Arial"/>
                <a:cs typeface="Arial"/>
              </a:rPr>
              <a:t>Ebal</a:t>
            </a:r>
            <a:r>
              <a:rPr lang="en-US" dirty="0">
                <a:latin typeface="Arial"/>
                <a:cs typeface="Arial"/>
              </a:rPr>
              <a:t> (27:1-26)</a:t>
            </a:r>
          </a:p>
          <a:p>
            <a:r>
              <a:rPr lang="en-US" dirty="0">
                <a:latin typeface="Arial"/>
                <a:cs typeface="Arial"/>
              </a:rPr>
              <a:t>Resumption of Moses’ second homily (28:1-68)</a:t>
            </a:r>
          </a:p>
          <a:p>
            <a:r>
              <a:rPr lang="en-US" dirty="0">
                <a:latin typeface="Arial"/>
                <a:cs typeface="Arial"/>
              </a:rPr>
              <a:t>Narrator’s conclusion to second homily (29:1)</a:t>
            </a:r>
          </a:p>
          <a:p>
            <a:r>
              <a:rPr lang="en-US" dirty="0">
                <a:latin typeface="Arial"/>
                <a:cs typeface="Arial"/>
              </a:rPr>
              <a:t>Narrator’s intro to third homily (29:2a)</a:t>
            </a:r>
          </a:p>
          <a:p>
            <a:r>
              <a:rPr lang="en-US" dirty="0">
                <a:latin typeface="Arial"/>
                <a:cs typeface="Arial"/>
              </a:rPr>
              <a:t>Moses’ third homily (29:2b-30:20)</a:t>
            </a:r>
          </a:p>
          <a:p>
            <a:r>
              <a:rPr lang="en-US" dirty="0">
                <a:latin typeface="Arial"/>
                <a:cs typeface="Arial"/>
              </a:rPr>
              <a:t>Narrator’s description of preservation of covenant instruction and of Joshua’s installation (31:1-13)</a:t>
            </a:r>
          </a:p>
          <a:p>
            <a:r>
              <a:rPr lang="en-US" dirty="0">
                <a:latin typeface="Arial"/>
                <a:cs typeface="Arial"/>
              </a:rPr>
              <a:t>Narrator’s introduction to the Song of Moses (31:14-30)</a:t>
            </a:r>
          </a:p>
          <a:p>
            <a:r>
              <a:rPr lang="en-US" dirty="0">
                <a:latin typeface="Arial"/>
                <a:cs typeface="Arial"/>
              </a:rPr>
              <a:t>Moses teaches Israel the Song of Moses (32:1-43)</a:t>
            </a:r>
          </a:p>
          <a:p>
            <a:r>
              <a:rPr lang="en-US" dirty="0">
                <a:latin typeface="Arial"/>
                <a:cs typeface="Arial"/>
              </a:rPr>
              <a:t>Closing instructions regarding the Song of Moses (32:44-47)</a:t>
            </a:r>
          </a:p>
          <a:p>
            <a:r>
              <a:rPr lang="en-US" dirty="0">
                <a:latin typeface="Arial"/>
                <a:cs typeface="Arial"/>
              </a:rPr>
              <a:t>Narrator’s intro to Moses’ benediction (32:48-33:2a)</a:t>
            </a:r>
          </a:p>
          <a:p>
            <a:r>
              <a:rPr lang="en-US" dirty="0">
                <a:latin typeface="Arial"/>
                <a:cs typeface="Arial"/>
              </a:rPr>
              <a:t>Moses’ benediction (33:2b-29)</a:t>
            </a:r>
          </a:p>
          <a:p>
            <a:r>
              <a:rPr lang="en-US">
                <a:latin typeface="Arial"/>
                <a:cs typeface="Arial"/>
              </a:rPr>
              <a:t>Narrator’s eulogy for Moses (34:1-12)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322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Structure of Hittite Treaties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85800"/>
            <a:ext cx="8915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      Hittite Treaty</a:t>
            </a:r>
            <a:r>
              <a:rPr lang="en-US" sz="2000" dirty="0"/>
              <a:t>		</a:t>
            </a:r>
            <a:r>
              <a:rPr lang="en-US" sz="2000" dirty="0">
                <a:solidFill>
                  <a:schemeClr val="bg1"/>
                </a:solidFill>
              </a:rPr>
              <a:t>			           </a:t>
            </a:r>
            <a:r>
              <a:rPr lang="en-US" sz="2000" b="1" u="sng" dirty="0">
                <a:solidFill>
                  <a:srgbClr val="000000"/>
                </a:solidFill>
              </a:rPr>
              <a:t>Deuteronomy</a:t>
            </a:r>
            <a:endParaRPr lang="en-US" sz="2000" dirty="0">
              <a:solidFill>
                <a:srgbClr val="000000"/>
              </a:solidFill>
            </a:endParaRPr>
          </a:p>
          <a:p>
            <a:pPr lvl="0"/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Preamble						1. Preamble (1:1-5)</a:t>
            </a:r>
          </a:p>
          <a:p>
            <a:pPr lvl="1"/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 speaker						a. ID speaker-Moses for God</a:t>
            </a:r>
          </a:p>
          <a:p>
            <a:pPr lvl="1"/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 audience						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 audience-Israel</a:t>
            </a:r>
          </a:p>
          <a:p>
            <a:pPr lvl="0"/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Historical Prologue				2. Historical Prologue (1:6-4:43)</a:t>
            </a:r>
          </a:p>
          <a:p>
            <a:pPr lvl="1"/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Kindness of suzerain				a. Grace of YHWH</a:t>
            </a:r>
          </a:p>
          <a:p>
            <a:pPr lvl="1"/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relationship			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Review of Israel’s Exodus</a:t>
            </a:r>
          </a:p>
          <a:p>
            <a:pPr lvl="0"/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Stipulations for Relationship		3. Laws Governing Relationship </a:t>
            </a:r>
          </a:p>
          <a:p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				 		    	    (4:44-26:19)</a:t>
            </a:r>
          </a:p>
          <a:p>
            <a:pPr lvl="1"/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							a. General</a:t>
            </a:r>
          </a:p>
          <a:p>
            <a:pPr lvl="1"/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							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Specific</a:t>
            </a:r>
          </a:p>
          <a:p>
            <a:pPr lvl="0"/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Blessings and Curses			        4. Blessings and Curses (27:1-29:1)</a:t>
            </a:r>
          </a:p>
          <a:p>
            <a:pPr lvl="1"/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Blessings for faithfulness			a. Blessings for faithfulness</a:t>
            </a:r>
          </a:p>
          <a:p>
            <a:pPr lvl="1"/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Curses for treachery				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Curses for treachery</a:t>
            </a:r>
          </a:p>
          <a:p>
            <a:pPr lvl="0"/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Deposit of covenant documents	5. Deposit of covenant documents </a:t>
            </a:r>
          </a:p>
          <a:p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								    (29:2-34:12)</a:t>
            </a:r>
          </a:p>
          <a:p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857</Words>
  <Application>Microsoft Office PowerPoint</Application>
  <PresentationFormat>On-screen Show (4:3)</PresentationFormat>
  <Paragraphs>100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Jesus, The Devil, and Deuteronomy</vt:lpstr>
      <vt:lpstr>Jesus’ Top Four OT Books (According to Quotation Frequency)</vt:lpstr>
      <vt:lpstr>Jesus’ Top Four OT Books (According to Quotation Frequency)</vt:lpstr>
      <vt:lpstr>Deuteronomy’s Theological Influence</vt:lpstr>
      <vt:lpstr>Deuteronomy as a Janus Text</vt:lpstr>
      <vt:lpstr>How Deuteronomy Shaped Jesus’ Ministry</vt:lpstr>
      <vt:lpstr>Why Was Deuteronomy So Important in Jesus’ Ministry?</vt:lpstr>
      <vt:lpstr>Nature &amp; Structure of Deuteronomy</vt:lpstr>
      <vt:lpstr>Structure of Hittite Treaties</vt:lpstr>
      <vt:lpstr>What Can We Expect Deuteronomy to Teach Us?</vt:lpstr>
      <vt:lpstr>The “Dark” Side of Deuteronomy</vt:lpstr>
    </vt:vector>
  </TitlesOfParts>
  <Company>Harding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Jesus, The Devil, and Deuteronomy</dc:title>
  <dc:creator>Administrator</dc:creator>
  <cp:lastModifiedBy>Kevin Youngblood</cp:lastModifiedBy>
  <cp:revision>17</cp:revision>
  <dcterms:created xsi:type="dcterms:W3CDTF">2018-01-02T04:17:52Z</dcterms:created>
  <dcterms:modified xsi:type="dcterms:W3CDTF">2023-01-18T15:55:43Z</dcterms:modified>
</cp:coreProperties>
</file>