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1"/>
  </p:notesMasterIdLst>
  <p:sldIdLst>
    <p:sldId id="256" r:id="rId2"/>
    <p:sldId id="261" r:id="rId3"/>
    <p:sldId id="264" r:id="rId4"/>
    <p:sldId id="260" r:id="rId5"/>
    <p:sldId id="257" r:id="rId6"/>
    <p:sldId id="263" r:id="rId7"/>
    <p:sldId id="265" r:id="rId8"/>
    <p:sldId id="277" r:id="rId9"/>
    <p:sldId id="266" r:id="rId10"/>
    <p:sldId id="269" r:id="rId11"/>
    <p:sldId id="270" r:id="rId12"/>
    <p:sldId id="271" r:id="rId13"/>
    <p:sldId id="272" r:id="rId14"/>
    <p:sldId id="273" r:id="rId15"/>
    <p:sldId id="274" r:id="rId16"/>
    <p:sldId id="275" r:id="rId17"/>
    <p:sldId id="258" r:id="rId18"/>
    <p:sldId id="276" r:id="rId19"/>
    <p:sldId id="2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F2BC9-8A54-4384-BD1C-18A4B7629464}"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62CA1-011B-438A-9AA6-770BAD5E8B2F}" type="slidenum">
              <a:rPr lang="en-US" smtClean="0"/>
              <a:t>‹#›</a:t>
            </a:fld>
            <a:endParaRPr lang="en-US"/>
          </a:p>
        </p:txBody>
      </p:sp>
    </p:spTree>
    <p:extLst>
      <p:ext uri="{BB962C8B-B14F-4D97-AF65-F5344CB8AC3E}">
        <p14:creationId xmlns:p14="http://schemas.microsoft.com/office/powerpoint/2010/main" val="68411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0EF8EB-F025-433F-A440-F5B49D51B8D1}" type="slidenum">
              <a:rPr lang="en-US" smtClean="0"/>
              <a:pPr/>
              <a:t>8</a:t>
            </a:fld>
            <a:endParaRPr lang="en-US"/>
          </a:p>
        </p:txBody>
      </p:sp>
    </p:spTree>
    <p:extLst>
      <p:ext uri="{BB962C8B-B14F-4D97-AF65-F5344CB8AC3E}">
        <p14:creationId xmlns:p14="http://schemas.microsoft.com/office/powerpoint/2010/main" val="262276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CC699C-BAC9-407F-A0CB-A8D67BC29A55}" type="slidenum">
              <a:rPr lang="en-US" smtClean="0"/>
              <a:pPr/>
              <a:t>10</a:t>
            </a:fld>
            <a:endParaRPr lang="en-US"/>
          </a:p>
        </p:txBody>
      </p:sp>
    </p:spTree>
    <p:extLst>
      <p:ext uri="{BB962C8B-B14F-4D97-AF65-F5344CB8AC3E}">
        <p14:creationId xmlns:p14="http://schemas.microsoft.com/office/powerpoint/2010/main" val="3235952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CC699C-BAC9-407F-A0CB-A8D67BC29A55}" type="slidenum">
              <a:rPr lang="en-US" smtClean="0"/>
              <a:pPr/>
              <a:t>11</a:t>
            </a:fld>
            <a:endParaRPr lang="en-US"/>
          </a:p>
        </p:txBody>
      </p:sp>
    </p:spTree>
    <p:extLst>
      <p:ext uri="{BB962C8B-B14F-4D97-AF65-F5344CB8AC3E}">
        <p14:creationId xmlns:p14="http://schemas.microsoft.com/office/powerpoint/2010/main" val="159473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1/17/2023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huffingtonpost.com/author/david-brigg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FC7D-0670-4518-B221-6B5D2E4EED84}"/>
              </a:ext>
            </a:extLst>
          </p:cNvPr>
          <p:cNvSpPr>
            <a:spLocks noGrp="1"/>
          </p:cNvSpPr>
          <p:nvPr>
            <p:ph type="ctrTitle"/>
          </p:nvPr>
        </p:nvSpPr>
        <p:spPr/>
        <p:txBody>
          <a:bodyPr/>
          <a:lstStyle/>
          <a:p>
            <a:r>
              <a:rPr lang="en-US" dirty="0"/>
              <a:t>From the Bizarre to the Barbaric</a:t>
            </a:r>
          </a:p>
        </p:txBody>
      </p:sp>
      <p:sp>
        <p:nvSpPr>
          <p:cNvPr id="3" name="Subtitle 2">
            <a:extLst>
              <a:ext uri="{FF2B5EF4-FFF2-40B4-BE49-F238E27FC236}">
                <a16:creationId xmlns:a16="http://schemas.microsoft.com/office/drawing/2014/main" id="{565D1DAD-A707-4E55-88FA-7266BDFE4FB4}"/>
              </a:ext>
            </a:extLst>
          </p:cNvPr>
          <p:cNvSpPr>
            <a:spLocks noGrp="1"/>
          </p:cNvSpPr>
          <p:nvPr>
            <p:ph type="subTitle" idx="1"/>
          </p:nvPr>
        </p:nvSpPr>
        <p:spPr/>
        <p:txBody>
          <a:bodyPr>
            <a:normAutofit/>
          </a:bodyPr>
          <a:lstStyle/>
          <a:p>
            <a:r>
              <a:rPr lang="en-US" sz="3200" dirty="0"/>
              <a:t>Why Deuteronomy is Difficult for Christians</a:t>
            </a:r>
          </a:p>
        </p:txBody>
      </p:sp>
    </p:spTree>
    <p:extLst>
      <p:ext uri="{BB962C8B-B14F-4D97-AF65-F5344CB8AC3E}">
        <p14:creationId xmlns:p14="http://schemas.microsoft.com/office/powerpoint/2010/main" val="216079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followtherabbi.com/ttwmk2/images/map_viamaris.jpg"/>
          <p:cNvPicPr>
            <a:picLocks noChangeAspect="1" noChangeArrowheads="1"/>
          </p:cNvPicPr>
          <p:nvPr/>
        </p:nvPicPr>
        <p:blipFill>
          <a:blip r:embed="rId3" cstate="print"/>
          <a:srcRect/>
          <a:stretch>
            <a:fillRect/>
          </a:stretch>
        </p:blipFill>
        <p:spPr bwMode="auto">
          <a:xfrm>
            <a:off x="1828800" y="0"/>
            <a:ext cx="8712000" cy="6858000"/>
          </a:xfrm>
          <a:prstGeom prst="rect">
            <a:avLst/>
          </a:prstGeom>
          <a:noFill/>
        </p:spPr>
      </p:pic>
    </p:spTree>
    <p:extLst>
      <p:ext uri="{BB962C8B-B14F-4D97-AF65-F5344CB8AC3E}">
        <p14:creationId xmlns:p14="http://schemas.microsoft.com/office/powerpoint/2010/main" val="326194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atlastours.net/jordan/kings_highway_map.jpg"/>
          <p:cNvPicPr>
            <a:picLocks noChangeAspect="1" noChangeArrowheads="1"/>
          </p:cNvPicPr>
          <p:nvPr/>
        </p:nvPicPr>
        <p:blipFill>
          <a:blip r:embed="rId3" cstate="print"/>
          <a:srcRect/>
          <a:stretch>
            <a:fillRect/>
          </a:stretch>
        </p:blipFill>
        <p:spPr bwMode="auto">
          <a:xfrm>
            <a:off x="2438400" y="0"/>
            <a:ext cx="2476500" cy="6743700"/>
          </a:xfrm>
          <a:prstGeom prst="rect">
            <a:avLst/>
          </a:prstGeom>
          <a:noFill/>
        </p:spPr>
      </p:pic>
      <p:sp>
        <p:nvSpPr>
          <p:cNvPr id="3" name="Freeform 2"/>
          <p:cNvSpPr/>
          <p:nvPr/>
        </p:nvSpPr>
        <p:spPr>
          <a:xfrm>
            <a:off x="2964874" y="817419"/>
            <a:ext cx="994203" cy="5361709"/>
          </a:xfrm>
          <a:custGeom>
            <a:avLst/>
            <a:gdLst>
              <a:gd name="connsiteX0" fmla="*/ 928254 w 994203"/>
              <a:gd name="connsiteY0" fmla="*/ 0 h 5361709"/>
              <a:gd name="connsiteX1" fmla="*/ 914400 w 994203"/>
              <a:gd name="connsiteY1" fmla="*/ 180109 h 5361709"/>
              <a:gd name="connsiteX2" fmla="*/ 886691 w 994203"/>
              <a:gd name="connsiteY2" fmla="*/ 263237 h 5361709"/>
              <a:gd name="connsiteX3" fmla="*/ 872836 w 994203"/>
              <a:gd name="connsiteY3" fmla="*/ 318655 h 5361709"/>
              <a:gd name="connsiteX4" fmla="*/ 928254 w 994203"/>
              <a:gd name="connsiteY4" fmla="*/ 374073 h 5361709"/>
              <a:gd name="connsiteX5" fmla="*/ 955963 w 994203"/>
              <a:gd name="connsiteY5" fmla="*/ 415637 h 5361709"/>
              <a:gd name="connsiteX6" fmla="*/ 914400 w 994203"/>
              <a:gd name="connsiteY6" fmla="*/ 540327 h 5361709"/>
              <a:gd name="connsiteX7" fmla="*/ 900545 w 994203"/>
              <a:gd name="connsiteY7" fmla="*/ 581891 h 5361709"/>
              <a:gd name="connsiteX8" fmla="*/ 914400 w 994203"/>
              <a:gd name="connsiteY8" fmla="*/ 665018 h 5361709"/>
              <a:gd name="connsiteX9" fmla="*/ 928254 w 994203"/>
              <a:gd name="connsiteY9" fmla="*/ 706582 h 5361709"/>
              <a:gd name="connsiteX10" fmla="*/ 969818 w 994203"/>
              <a:gd name="connsiteY10" fmla="*/ 858982 h 5361709"/>
              <a:gd name="connsiteX11" fmla="*/ 928254 w 994203"/>
              <a:gd name="connsiteY11" fmla="*/ 983673 h 5361709"/>
              <a:gd name="connsiteX12" fmla="*/ 900545 w 994203"/>
              <a:gd name="connsiteY12" fmla="*/ 1025237 h 5361709"/>
              <a:gd name="connsiteX13" fmla="*/ 845127 w 994203"/>
              <a:gd name="connsiteY13" fmla="*/ 1094509 h 5361709"/>
              <a:gd name="connsiteX14" fmla="*/ 831272 w 994203"/>
              <a:gd name="connsiteY14" fmla="*/ 1136073 h 5361709"/>
              <a:gd name="connsiteX15" fmla="*/ 803563 w 994203"/>
              <a:gd name="connsiteY15" fmla="*/ 1177637 h 5361709"/>
              <a:gd name="connsiteX16" fmla="*/ 789709 w 994203"/>
              <a:gd name="connsiteY16" fmla="*/ 1233055 h 5361709"/>
              <a:gd name="connsiteX17" fmla="*/ 775854 w 994203"/>
              <a:gd name="connsiteY17" fmla="*/ 1274618 h 5361709"/>
              <a:gd name="connsiteX18" fmla="*/ 789709 w 994203"/>
              <a:gd name="connsiteY18" fmla="*/ 1385455 h 5361709"/>
              <a:gd name="connsiteX19" fmla="*/ 775854 w 994203"/>
              <a:gd name="connsiteY19" fmla="*/ 1496291 h 5361709"/>
              <a:gd name="connsiteX20" fmla="*/ 762000 w 994203"/>
              <a:gd name="connsiteY20" fmla="*/ 1537855 h 5361709"/>
              <a:gd name="connsiteX21" fmla="*/ 775854 w 994203"/>
              <a:gd name="connsiteY21" fmla="*/ 1759527 h 5361709"/>
              <a:gd name="connsiteX22" fmla="*/ 762000 w 994203"/>
              <a:gd name="connsiteY22" fmla="*/ 1856509 h 5361709"/>
              <a:gd name="connsiteX23" fmla="*/ 734291 w 994203"/>
              <a:gd name="connsiteY23" fmla="*/ 1898073 h 5361709"/>
              <a:gd name="connsiteX24" fmla="*/ 678872 w 994203"/>
              <a:gd name="connsiteY24" fmla="*/ 2092037 h 5361709"/>
              <a:gd name="connsiteX25" fmla="*/ 651163 w 994203"/>
              <a:gd name="connsiteY25" fmla="*/ 2133600 h 5361709"/>
              <a:gd name="connsiteX26" fmla="*/ 651163 w 994203"/>
              <a:gd name="connsiteY26" fmla="*/ 2299855 h 5361709"/>
              <a:gd name="connsiteX27" fmla="*/ 665018 w 994203"/>
              <a:gd name="connsiteY27" fmla="*/ 2341418 h 5361709"/>
              <a:gd name="connsiteX28" fmla="*/ 706582 w 994203"/>
              <a:gd name="connsiteY28" fmla="*/ 2369127 h 5361709"/>
              <a:gd name="connsiteX29" fmla="*/ 734291 w 994203"/>
              <a:gd name="connsiteY29" fmla="*/ 2466109 h 5361709"/>
              <a:gd name="connsiteX30" fmla="*/ 748145 w 994203"/>
              <a:gd name="connsiteY30" fmla="*/ 2507673 h 5361709"/>
              <a:gd name="connsiteX31" fmla="*/ 831272 w 994203"/>
              <a:gd name="connsiteY31" fmla="*/ 2549237 h 5361709"/>
              <a:gd name="connsiteX32" fmla="*/ 692727 w 994203"/>
              <a:gd name="connsiteY32" fmla="*/ 2563091 h 5361709"/>
              <a:gd name="connsiteX33" fmla="*/ 678872 w 994203"/>
              <a:gd name="connsiteY33" fmla="*/ 2604655 h 5361709"/>
              <a:gd name="connsiteX34" fmla="*/ 651163 w 994203"/>
              <a:gd name="connsiteY34" fmla="*/ 2646218 h 5361709"/>
              <a:gd name="connsiteX35" fmla="*/ 637309 w 994203"/>
              <a:gd name="connsiteY35" fmla="*/ 2729346 h 5361709"/>
              <a:gd name="connsiteX36" fmla="*/ 581891 w 994203"/>
              <a:gd name="connsiteY36" fmla="*/ 2743200 h 5361709"/>
              <a:gd name="connsiteX37" fmla="*/ 568036 w 994203"/>
              <a:gd name="connsiteY37" fmla="*/ 2840182 h 5361709"/>
              <a:gd name="connsiteX38" fmla="*/ 540327 w 994203"/>
              <a:gd name="connsiteY38" fmla="*/ 2881746 h 5361709"/>
              <a:gd name="connsiteX39" fmla="*/ 512618 w 994203"/>
              <a:gd name="connsiteY39" fmla="*/ 2964873 h 5361709"/>
              <a:gd name="connsiteX40" fmla="*/ 318654 w 994203"/>
              <a:gd name="connsiteY40" fmla="*/ 3006437 h 5361709"/>
              <a:gd name="connsiteX41" fmla="*/ 277091 w 994203"/>
              <a:gd name="connsiteY41" fmla="*/ 3034146 h 5361709"/>
              <a:gd name="connsiteX42" fmla="*/ 318654 w 994203"/>
              <a:gd name="connsiteY42" fmla="*/ 3158837 h 5361709"/>
              <a:gd name="connsiteX43" fmla="*/ 374072 w 994203"/>
              <a:gd name="connsiteY43" fmla="*/ 3172691 h 5361709"/>
              <a:gd name="connsiteX44" fmla="*/ 387927 w 994203"/>
              <a:gd name="connsiteY44" fmla="*/ 3255818 h 5361709"/>
              <a:gd name="connsiteX45" fmla="*/ 415636 w 994203"/>
              <a:gd name="connsiteY45" fmla="*/ 3338946 h 5361709"/>
              <a:gd name="connsiteX46" fmla="*/ 429491 w 994203"/>
              <a:gd name="connsiteY46" fmla="*/ 3408218 h 5361709"/>
              <a:gd name="connsiteX47" fmla="*/ 415636 w 994203"/>
              <a:gd name="connsiteY47" fmla="*/ 3477491 h 5361709"/>
              <a:gd name="connsiteX48" fmla="*/ 401782 w 994203"/>
              <a:gd name="connsiteY48" fmla="*/ 3519055 h 5361709"/>
              <a:gd name="connsiteX49" fmla="*/ 415636 w 994203"/>
              <a:gd name="connsiteY49" fmla="*/ 3616037 h 5361709"/>
              <a:gd name="connsiteX50" fmla="*/ 443345 w 994203"/>
              <a:gd name="connsiteY50" fmla="*/ 3657600 h 5361709"/>
              <a:gd name="connsiteX51" fmla="*/ 401782 w 994203"/>
              <a:gd name="connsiteY51" fmla="*/ 3920837 h 5361709"/>
              <a:gd name="connsiteX52" fmla="*/ 360218 w 994203"/>
              <a:gd name="connsiteY52" fmla="*/ 4017818 h 5361709"/>
              <a:gd name="connsiteX53" fmla="*/ 277091 w 994203"/>
              <a:gd name="connsiteY53" fmla="*/ 4045527 h 5361709"/>
              <a:gd name="connsiteX54" fmla="*/ 124691 w 994203"/>
              <a:gd name="connsiteY54" fmla="*/ 4073237 h 5361709"/>
              <a:gd name="connsiteX55" fmla="*/ 96982 w 994203"/>
              <a:gd name="connsiteY55" fmla="*/ 4114800 h 5361709"/>
              <a:gd name="connsiteX56" fmla="*/ 69272 w 994203"/>
              <a:gd name="connsiteY56" fmla="*/ 4391891 h 5361709"/>
              <a:gd name="connsiteX57" fmla="*/ 41563 w 994203"/>
              <a:gd name="connsiteY57" fmla="*/ 4433455 h 5361709"/>
              <a:gd name="connsiteX58" fmla="*/ 27709 w 994203"/>
              <a:gd name="connsiteY58" fmla="*/ 4710546 h 5361709"/>
              <a:gd name="connsiteX59" fmla="*/ 0 w 994203"/>
              <a:gd name="connsiteY59" fmla="*/ 4793673 h 5361709"/>
              <a:gd name="connsiteX60" fmla="*/ 13854 w 994203"/>
              <a:gd name="connsiteY60" fmla="*/ 4862946 h 5361709"/>
              <a:gd name="connsiteX61" fmla="*/ 27709 w 994203"/>
              <a:gd name="connsiteY61" fmla="*/ 4904509 h 5361709"/>
              <a:gd name="connsiteX62" fmla="*/ 41563 w 994203"/>
              <a:gd name="connsiteY62" fmla="*/ 4959927 h 5361709"/>
              <a:gd name="connsiteX63" fmla="*/ 55418 w 994203"/>
              <a:gd name="connsiteY63" fmla="*/ 5001491 h 5361709"/>
              <a:gd name="connsiteX64" fmla="*/ 83127 w 994203"/>
              <a:gd name="connsiteY64" fmla="*/ 5112327 h 5361709"/>
              <a:gd name="connsiteX65" fmla="*/ 69272 w 994203"/>
              <a:gd name="connsiteY65" fmla="*/ 5209309 h 5361709"/>
              <a:gd name="connsiteX66" fmla="*/ 41563 w 994203"/>
              <a:gd name="connsiteY66" fmla="*/ 5292437 h 5361709"/>
              <a:gd name="connsiteX67" fmla="*/ 13854 w 994203"/>
              <a:gd name="connsiteY67" fmla="*/ 5361709 h 536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94203" h="5361709">
                <a:moveTo>
                  <a:pt x="928254" y="0"/>
                </a:moveTo>
                <a:cubicBezTo>
                  <a:pt x="923636" y="60036"/>
                  <a:pt x="923791" y="120632"/>
                  <a:pt x="914400" y="180109"/>
                </a:cubicBezTo>
                <a:cubicBezTo>
                  <a:pt x="909845" y="208960"/>
                  <a:pt x="893775" y="234901"/>
                  <a:pt x="886691" y="263237"/>
                </a:cubicBezTo>
                <a:lnTo>
                  <a:pt x="872836" y="318655"/>
                </a:lnTo>
                <a:cubicBezTo>
                  <a:pt x="903066" y="409339"/>
                  <a:pt x="861080" y="320333"/>
                  <a:pt x="928254" y="374073"/>
                </a:cubicBezTo>
                <a:cubicBezTo>
                  <a:pt x="941256" y="384475"/>
                  <a:pt x="946727" y="401782"/>
                  <a:pt x="955963" y="415637"/>
                </a:cubicBezTo>
                <a:lnTo>
                  <a:pt x="914400" y="540327"/>
                </a:lnTo>
                <a:lnTo>
                  <a:pt x="900545" y="581891"/>
                </a:lnTo>
                <a:cubicBezTo>
                  <a:pt x="905163" y="609600"/>
                  <a:pt x="908306" y="637596"/>
                  <a:pt x="914400" y="665018"/>
                </a:cubicBezTo>
                <a:cubicBezTo>
                  <a:pt x="917568" y="679274"/>
                  <a:pt x="925642" y="692214"/>
                  <a:pt x="928254" y="706582"/>
                </a:cubicBezTo>
                <a:cubicBezTo>
                  <a:pt x="954123" y="848864"/>
                  <a:pt x="917007" y="779764"/>
                  <a:pt x="969818" y="858982"/>
                </a:cubicBezTo>
                <a:cubicBezTo>
                  <a:pt x="994203" y="932139"/>
                  <a:pt x="991773" y="888394"/>
                  <a:pt x="928254" y="983673"/>
                </a:cubicBezTo>
                <a:lnTo>
                  <a:pt x="900545" y="1025237"/>
                </a:lnTo>
                <a:cubicBezTo>
                  <a:pt x="865723" y="1129705"/>
                  <a:pt x="916746" y="1004986"/>
                  <a:pt x="845127" y="1094509"/>
                </a:cubicBezTo>
                <a:cubicBezTo>
                  <a:pt x="836004" y="1105913"/>
                  <a:pt x="837803" y="1123011"/>
                  <a:pt x="831272" y="1136073"/>
                </a:cubicBezTo>
                <a:cubicBezTo>
                  <a:pt x="823825" y="1150966"/>
                  <a:pt x="812799" y="1163782"/>
                  <a:pt x="803563" y="1177637"/>
                </a:cubicBezTo>
                <a:cubicBezTo>
                  <a:pt x="798945" y="1196110"/>
                  <a:pt x="794940" y="1214746"/>
                  <a:pt x="789709" y="1233055"/>
                </a:cubicBezTo>
                <a:cubicBezTo>
                  <a:pt x="785697" y="1247097"/>
                  <a:pt x="775854" y="1260014"/>
                  <a:pt x="775854" y="1274618"/>
                </a:cubicBezTo>
                <a:cubicBezTo>
                  <a:pt x="775854" y="1311851"/>
                  <a:pt x="785091" y="1348509"/>
                  <a:pt x="789709" y="1385455"/>
                </a:cubicBezTo>
                <a:cubicBezTo>
                  <a:pt x="785091" y="1422400"/>
                  <a:pt x="782514" y="1459659"/>
                  <a:pt x="775854" y="1496291"/>
                </a:cubicBezTo>
                <a:cubicBezTo>
                  <a:pt x="773242" y="1510659"/>
                  <a:pt x="762000" y="1523251"/>
                  <a:pt x="762000" y="1537855"/>
                </a:cubicBezTo>
                <a:cubicBezTo>
                  <a:pt x="762000" y="1611890"/>
                  <a:pt x="771236" y="1685636"/>
                  <a:pt x="775854" y="1759527"/>
                </a:cubicBezTo>
                <a:cubicBezTo>
                  <a:pt x="771236" y="1791854"/>
                  <a:pt x="771383" y="1825231"/>
                  <a:pt x="762000" y="1856509"/>
                </a:cubicBezTo>
                <a:cubicBezTo>
                  <a:pt x="757215" y="1872458"/>
                  <a:pt x="739981" y="1882424"/>
                  <a:pt x="734291" y="1898073"/>
                </a:cubicBezTo>
                <a:cubicBezTo>
                  <a:pt x="726899" y="1918400"/>
                  <a:pt x="697609" y="2063932"/>
                  <a:pt x="678872" y="2092037"/>
                </a:cubicBezTo>
                <a:lnTo>
                  <a:pt x="651163" y="2133600"/>
                </a:lnTo>
                <a:cubicBezTo>
                  <a:pt x="630461" y="2216409"/>
                  <a:pt x="630680" y="2187196"/>
                  <a:pt x="651163" y="2299855"/>
                </a:cubicBezTo>
                <a:cubicBezTo>
                  <a:pt x="653775" y="2314223"/>
                  <a:pt x="655895" y="2330014"/>
                  <a:pt x="665018" y="2341418"/>
                </a:cubicBezTo>
                <a:cubicBezTo>
                  <a:pt x="675420" y="2354420"/>
                  <a:pt x="692727" y="2359891"/>
                  <a:pt x="706582" y="2369127"/>
                </a:cubicBezTo>
                <a:cubicBezTo>
                  <a:pt x="739799" y="2468783"/>
                  <a:pt x="699498" y="2344333"/>
                  <a:pt x="734291" y="2466109"/>
                </a:cubicBezTo>
                <a:cubicBezTo>
                  <a:pt x="738303" y="2480151"/>
                  <a:pt x="739022" y="2496269"/>
                  <a:pt x="748145" y="2507673"/>
                </a:cubicBezTo>
                <a:cubicBezTo>
                  <a:pt x="767677" y="2532088"/>
                  <a:pt x="803893" y="2540110"/>
                  <a:pt x="831272" y="2549237"/>
                </a:cubicBezTo>
                <a:cubicBezTo>
                  <a:pt x="707990" y="2631426"/>
                  <a:pt x="913172" y="2507980"/>
                  <a:pt x="692727" y="2563091"/>
                </a:cubicBezTo>
                <a:cubicBezTo>
                  <a:pt x="678559" y="2566633"/>
                  <a:pt x="685403" y="2591593"/>
                  <a:pt x="678872" y="2604655"/>
                </a:cubicBezTo>
                <a:cubicBezTo>
                  <a:pt x="671425" y="2619548"/>
                  <a:pt x="660399" y="2632364"/>
                  <a:pt x="651163" y="2646218"/>
                </a:cubicBezTo>
                <a:cubicBezTo>
                  <a:pt x="646545" y="2673927"/>
                  <a:pt x="653637" y="2706487"/>
                  <a:pt x="637309" y="2729346"/>
                </a:cubicBezTo>
                <a:cubicBezTo>
                  <a:pt x="626242" y="2744840"/>
                  <a:pt x="591983" y="2727053"/>
                  <a:pt x="581891" y="2743200"/>
                </a:cubicBezTo>
                <a:cubicBezTo>
                  <a:pt x="564583" y="2770892"/>
                  <a:pt x="577420" y="2808904"/>
                  <a:pt x="568036" y="2840182"/>
                </a:cubicBezTo>
                <a:cubicBezTo>
                  <a:pt x="563251" y="2856131"/>
                  <a:pt x="547090" y="2866530"/>
                  <a:pt x="540327" y="2881746"/>
                </a:cubicBezTo>
                <a:cubicBezTo>
                  <a:pt x="528465" y="2908436"/>
                  <a:pt x="540327" y="2955637"/>
                  <a:pt x="512618" y="2964873"/>
                </a:cubicBezTo>
                <a:cubicBezTo>
                  <a:pt x="394168" y="3004356"/>
                  <a:pt x="458473" y="2988959"/>
                  <a:pt x="318654" y="3006437"/>
                </a:cubicBezTo>
                <a:cubicBezTo>
                  <a:pt x="304800" y="3015673"/>
                  <a:pt x="280703" y="3017892"/>
                  <a:pt x="277091" y="3034146"/>
                </a:cubicBezTo>
                <a:cubicBezTo>
                  <a:pt x="269379" y="3068850"/>
                  <a:pt x="277220" y="3138120"/>
                  <a:pt x="318654" y="3158837"/>
                </a:cubicBezTo>
                <a:cubicBezTo>
                  <a:pt x="335685" y="3167353"/>
                  <a:pt x="355599" y="3168073"/>
                  <a:pt x="374072" y="3172691"/>
                </a:cubicBezTo>
                <a:cubicBezTo>
                  <a:pt x="378690" y="3200400"/>
                  <a:pt x="381114" y="3228566"/>
                  <a:pt x="387927" y="3255818"/>
                </a:cubicBezTo>
                <a:cubicBezTo>
                  <a:pt x="395011" y="3284154"/>
                  <a:pt x="409908" y="3310305"/>
                  <a:pt x="415636" y="3338946"/>
                </a:cubicBezTo>
                <a:lnTo>
                  <a:pt x="429491" y="3408218"/>
                </a:lnTo>
                <a:cubicBezTo>
                  <a:pt x="424873" y="3431309"/>
                  <a:pt x="421347" y="3454646"/>
                  <a:pt x="415636" y="3477491"/>
                </a:cubicBezTo>
                <a:cubicBezTo>
                  <a:pt x="412094" y="3491659"/>
                  <a:pt x="401782" y="3504451"/>
                  <a:pt x="401782" y="3519055"/>
                </a:cubicBezTo>
                <a:cubicBezTo>
                  <a:pt x="401782" y="3551711"/>
                  <a:pt x="406253" y="3584759"/>
                  <a:pt x="415636" y="3616037"/>
                </a:cubicBezTo>
                <a:cubicBezTo>
                  <a:pt x="420421" y="3631986"/>
                  <a:pt x="434109" y="3643746"/>
                  <a:pt x="443345" y="3657600"/>
                </a:cubicBezTo>
                <a:cubicBezTo>
                  <a:pt x="416545" y="4006012"/>
                  <a:pt x="453725" y="3713072"/>
                  <a:pt x="401782" y="3920837"/>
                </a:cubicBezTo>
                <a:cubicBezTo>
                  <a:pt x="395235" y="3947023"/>
                  <a:pt x="388567" y="4000100"/>
                  <a:pt x="360218" y="4017818"/>
                </a:cubicBezTo>
                <a:cubicBezTo>
                  <a:pt x="335450" y="4033298"/>
                  <a:pt x="305732" y="4039799"/>
                  <a:pt x="277091" y="4045527"/>
                </a:cubicBezTo>
                <a:cubicBezTo>
                  <a:pt x="180272" y="4064891"/>
                  <a:pt x="231046" y="4055511"/>
                  <a:pt x="124691" y="4073237"/>
                </a:cubicBezTo>
                <a:cubicBezTo>
                  <a:pt x="115455" y="4087091"/>
                  <a:pt x="100051" y="4098434"/>
                  <a:pt x="96982" y="4114800"/>
                </a:cubicBezTo>
                <a:cubicBezTo>
                  <a:pt x="93534" y="4133191"/>
                  <a:pt x="84641" y="4340663"/>
                  <a:pt x="69272" y="4391891"/>
                </a:cubicBezTo>
                <a:cubicBezTo>
                  <a:pt x="64487" y="4407840"/>
                  <a:pt x="50799" y="4419600"/>
                  <a:pt x="41563" y="4433455"/>
                </a:cubicBezTo>
                <a:cubicBezTo>
                  <a:pt x="36945" y="4525819"/>
                  <a:pt x="38309" y="4618676"/>
                  <a:pt x="27709" y="4710546"/>
                </a:cubicBezTo>
                <a:cubicBezTo>
                  <a:pt x="24361" y="4739561"/>
                  <a:pt x="0" y="4793673"/>
                  <a:pt x="0" y="4793673"/>
                </a:cubicBezTo>
                <a:cubicBezTo>
                  <a:pt x="4618" y="4816764"/>
                  <a:pt x="8143" y="4840101"/>
                  <a:pt x="13854" y="4862946"/>
                </a:cubicBezTo>
                <a:cubicBezTo>
                  <a:pt x="17396" y="4877114"/>
                  <a:pt x="23697" y="4890467"/>
                  <a:pt x="27709" y="4904509"/>
                </a:cubicBezTo>
                <a:cubicBezTo>
                  <a:pt x="32940" y="4922818"/>
                  <a:pt x="36332" y="4941618"/>
                  <a:pt x="41563" y="4959927"/>
                </a:cubicBezTo>
                <a:cubicBezTo>
                  <a:pt x="45575" y="4973969"/>
                  <a:pt x="51876" y="4987323"/>
                  <a:pt x="55418" y="5001491"/>
                </a:cubicBezTo>
                <a:lnTo>
                  <a:pt x="83127" y="5112327"/>
                </a:lnTo>
                <a:cubicBezTo>
                  <a:pt x="78509" y="5144654"/>
                  <a:pt x="76615" y="5177490"/>
                  <a:pt x="69272" y="5209309"/>
                </a:cubicBezTo>
                <a:cubicBezTo>
                  <a:pt x="62704" y="5237769"/>
                  <a:pt x="50799" y="5264728"/>
                  <a:pt x="41563" y="5292437"/>
                </a:cubicBezTo>
                <a:cubicBezTo>
                  <a:pt x="24443" y="5343798"/>
                  <a:pt x="34240" y="5320938"/>
                  <a:pt x="13854" y="5361709"/>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p:cNvSpPr/>
          <p:nvPr/>
        </p:nvSpPr>
        <p:spPr>
          <a:xfrm>
            <a:off x="4439379" y="2362200"/>
            <a:ext cx="64402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King’s Highway</a:t>
            </a:r>
          </a:p>
        </p:txBody>
      </p:sp>
    </p:spTree>
    <p:extLst>
      <p:ext uri="{BB962C8B-B14F-4D97-AF65-F5344CB8AC3E}">
        <p14:creationId xmlns:p14="http://schemas.microsoft.com/office/powerpoint/2010/main" val="182277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712519"/>
          </a:xfrm>
        </p:spPr>
        <p:txBody>
          <a:bodyPr>
            <a:normAutofit/>
          </a:bodyPr>
          <a:lstStyle/>
          <a:p>
            <a:r>
              <a:rPr lang="en-US" dirty="0" err="1">
                <a:solidFill>
                  <a:schemeClr val="tx1"/>
                </a:solidFill>
              </a:rPr>
              <a:t>Missiological</a:t>
            </a:r>
            <a:r>
              <a:rPr lang="en-US" dirty="0">
                <a:solidFill>
                  <a:schemeClr val="tx1"/>
                </a:solidFill>
              </a:rPr>
              <a:t> Implications of Land</a:t>
            </a:r>
          </a:p>
        </p:txBody>
      </p:sp>
      <p:sp>
        <p:nvSpPr>
          <p:cNvPr id="3" name="Content Placeholder 2"/>
          <p:cNvSpPr>
            <a:spLocks noGrp="1"/>
          </p:cNvSpPr>
          <p:nvPr>
            <p:ph idx="1"/>
          </p:nvPr>
        </p:nvSpPr>
        <p:spPr>
          <a:xfrm>
            <a:off x="1524000" y="712520"/>
            <a:ext cx="8686800" cy="6145480"/>
          </a:xfrm>
        </p:spPr>
        <p:txBody>
          <a:bodyPr>
            <a:normAutofit/>
          </a:bodyPr>
          <a:lstStyle/>
          <a:p>
            <a:r>
              <a:rPr lang="en-US" sz="3000" dirty="0">
                <a:solidFill>
                  <a:schemeClr val="tx1"/>
                </a:solidFill>
              </a:rPr>
              <a:t>Main thoroughfare/land bridge from Egypt to Mesopotamia</a:t>
            </a:r>
          </a:p>
          <a:p>
            <a:r>
              <a:rPr lang="en-US" sz="3000" dirty="0">
                <a:solidFill>
                  <a:schemeClr val="tx1"/>
                </a:solidFill>
              </a:rPr>
              <a:t>Exporting Canaanite culture (Canaanite pantheon worshipped at Carthage from 814 BC on!!)</a:t>
            </a:r>
          </a:p>
          <a:p>
            <a:r>
              <a:rPr lang="en-US" sz="3000" dirty="0">
                <a:solidFill>
                  <a:schemeClr val="tx1"/>
                </a:solidFill>
              </a:rPr>
              <a:t>Entry point from Mediterranean (Joppa)</a:t>
            </a:r>
          </a:p>
          <a:p>
            <a:r>
              <a:rPr lang="en-US" sz="3000" dirty="0">
                <a:solidFill>
                  <a:schemeClr val="tx1"/>
                </a:solidFill>
              </a:rPr>
              <a:t>Megiddo – one of the great battlefields of the world</a:t>
            </a:r>
          </a:p>
          <a:p>
            <a:r>
              <a:rPr lang="en-US" sz="3000" dirty="0">
                <a:solidFill>
                  <a:schemeClr val="tx1"/>
                </a:solidFill>
              </a:rPr>
              <a:t>Ideal location for international influence</a:t>
            </a:r>
          </a:p>
          <a:p>
            <a:r>
              <a:rPr lang="en-US" sz="3000" dirty="0">
                <a:solidFill>
                  <a:schemeClr val="tx1"/>
                </a:solidFill>
              </a:rPr>
              <a:t>Perspective relative to conquest and </a:t>
            </a:r>
            <a:r>
              <a:rPr lang="en-US" sz="3000" dirty="0" err="1">
                <a:solidFill>
                  <a:schemeClr val="tx1"/>
                </a:solidFill>
              </a:rPr>
              <a:t>herem</a:t>
            </a:r>
            <a:r>
              <a:rPr lang="en-US" sz="3000" dirty="0">
                <a:solidFill>
                  <a:schemeClr val="tx1"/>
                </a:solidFill>
              </a:rPr>
              <a:t> warfare?</a:t>
            </a:r>
          </a:p>
        </p:txBody>
      </p:sp>
    </p:spTree>
    <p:extLst>
      <p:ext uri="{BB962C8B-B14F-4D97-AF65-F5344CB8AC3E}">
        <p14:creationId xmlns:p14="http://schemas.microsoft.com/office/powerpoint/2010/main" val="244726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152400"/>
            <a:ext cx="10353762" cy="970450"/>
          </a:xfrm>
        </p:spPr>
        <p:txBody>
          <a:bodyPr>
            <a:normAutofit/>
          </a:bodyPr>
          <a:lstStyle/>
          <a:p>
            <a:r>
              <a:rPr lang="en-US" dirty="0"/>
              <a:t>The Bold and shocking imperative of Psalm 47</a:t>
            </a:r>
          </a:p>
        </p:txBody>
      </p:sp>
      <p:sp>
        <p:nvSpPr>
          <p:cNvPr id="3" name="Content Placeholder 2"/>
          <p:cNvSpPr>
            <a:spLocks noGrp="1"/>
          </p:cNvSpPr>
          <p:nvPr>
            <p:ph idx="1"/>
          </p:nvPr>
        </p:nvSpPr>
        <p:spPr>
          <a:xfrm>
            <a:off x="1431235" y="1122850"/>
            <a:ext cx="9236765" cy="5735150"/>
          </a:xfrm>
        </p:spPr>
        <p:txBody>
          <a:bodyPr>
            <a:normAutofit/>
          </a:bodyPr>
          <a:lstStyle/>
          <a:p>
            <a:r>
              <a:rPr lang="en-US" sz="2200" dirty="0">
                <a:solidFill>
                  <a:schemeClr val="tx1"/>
                </a:solidFill>
                <a:latin typeface="Lucida Grande"/>
                <a:ea typeface="Lucida Grande"/>
                <a:cs typeface="Lucida Grande"/>
              </a:rPr>
              <a:t>Clap your hands, all you peoples;</a:t>
            </a:r>
          </a:p>
          <a:p>
            <a:r>
              <a:rPr lang="en-US" sz="2200" dirty="0">
                <a:solidFill>
                  <a:schemeClr val="tx1"/>
                </a:solidFill>
                <a:latin typeface="Lucida Grande"/>
                <a:ea typeface="Lucida Grande"/>
                <a:cs typeface="Lucida Grande"/>
              </a:rPr>
              <a:t>		shout to God with loud songs of joy. </a:t>
            </a:r>
          </a:p>
          <a:p>
            <a:r>
              <a:rPr lang="en-US" sz="2200" u="sng" dirty="0">
                <a:solidFill>
                  <a:schemeClr val="tx1"/>
                </a:solidFill>
                <a:latin typeface="Lucida Grande"/>
                <a:ea typeface="Lucida Grande"/>
                <a:cs typeface="Lucida Grande"/>
              </a:rPr>
              <a:t>2</a:t>
            </a:r>
            <a:r>
              <a:rPr lang="en-US" sz="2200" dirty="0">
                <a:solidFill>
                  <a:schemeClr val="tx1"/>
                </a:solidFill>
                <a:latin typeface="Lucida Grande"/>
                <a:ea typeface="Lucida Grande"/>
                <a:cs typeface="Lucida Grande"/>
              </a:rPr>
              <a:t> 	For the LORD, the Most High, is awesome,</a:t>
            </a:r>
          </a:p>
          <a:p>
            <a:r>
              <a:rPr lang="en-US" sz="2200" dirty="0">
                <a:solidFill>
                  <a:schemeClr val="tx1"/>
                </a:solidFill>
                <a:latin typeface="Lucida Grande"/>
                <a:ea typeface="Lucida Grande"/>
                <a:cs typeface="Lucida Grande"/>
              </a:rPr>
              <a:t>		a great king over all the earth. </a:t>
            </a:r>
          </a:p>
          <a:p>
            <a:r>
              <a:rPr lang="en-US" sz="2200" u="sng" dirty="0">
                <a:solidFill>
                  <a:schemeClr val="tx1"/>
                </a:solidFill>
                <a:latin typeface="Lucida Grande"/>
                <a:ea typeface="Lucida Grande"/>
                <a:cs typeface="Lucida Grande"/>
              </a:rPr>
              <a:t>3</a:t>
            </a:r>
            <a:r>
              <a:rPr lang="en-US" sz="2200" dirty="0">
                <a:solidFill>
                  <a:schemeClr val="tx1"/>
                </a:solidFill>
                <a:latin typeface="Lucida Grande"/>
                <a:ea typeface="Lucida Grande"/>
                <a:cs typeface="Lucida Grande"/>
              </a:rPr>
              <a:t> 	He subdued peoples under us,</a:t>
            </a:r>
          </a:p>
          <a:p>
            <a:r>
              <a:rPr lang="en-US" sz="2200" dirty="0">
                <a:solidFill>
                  <a:schemeClr val="tx1"/>
                </a:solidFill>
                <a:latin typeface="Lucida Grande"/>
                <a:ea typeface="Lucida Grande"/>
                <a:cs typeface="Lucida Grande"/>
              </a:rPr>
              <a:t>		and nations under our feet. </a:t>
            </a:r>
          </a:p>
          <a:p>
            <a:r>
              <a:rPr lang="en-US" sz="2200" u="sng" dirty="0">
                <a:solidFill>
                  <a:schemeClr val="tx1"/>
                </a:solidFill>
                <a:latin typeface="Lucida Grande"/>
                <a:ea typeface="Lucida Grande"/>
                <a:cs typeface="Lucida Grande"/>
              </a:rPr>
              <a:t>4</a:t>
            </a:r>
            <a:r>
              <a:rPr lang="en-US" sz="2200" dirty="0">
                <a:solidFill>
                  <a:schemeClr val="tx1"/>
                </a:solidFill>
                <a:latin typeface="Lucida Grande"/>
                <a:ea typeface="Lucida Grande"/>
                <a:cs typeface="Lucida Grande"/>
              </a:rPr>
              <a:t> 	He chose our heritage for us,</a:t>
            </a:r>
          </a:p>
          <a:p>
            <a:r>
              <a:rPr lang="en-US" sz="2200" dirty="0">
                <a:solidFill>
                  <a:schemeClr val="tx1"/>
                </a:solidFill>
                <a:latin typeface="Lucida Grande"/>
                <a:ea typeface="Lucida Grande"/>
                <a:cs typeface="Lucida Grande"/>
              </a:rPr>
              <a:t>		the pride of Jacob whom he loves. Selah</a:t>
            </a:r>
          </a:p>
          <a:p>
            <a:r>
              <a:rPr lang="en-US" sz="2200" dirty="0">
                <a:solidFill>
                  <a:schemeClr val="tx1"/>
                </a:solidFill>
                <a:latin typeface="Lucida Grande"/>
                <a:ea typeface="Lucida Grande"/>
                <a:cs typeface="Lucida Grande"/>
              </a:rPr>
              <a:t>  </a:t>
            </a:r>
          </a:p>
        </p:txBody>
      </p:sp>
    </p:spTree>
    <p:extLst>
      <p:ext uri="{BB962C8B-B14F-4D97-AF65-F5344CB8AC3E}">
        <p14:creationId xmlns:p14="http://schemas.microsoft.com/office/powerpoint/2010/main" val="286925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882" y="0"/>
            <a:ext cx="10353762" cy="970450"/>
          </a:xfrm>
        </p:spPr>
        <p:txBody>
          <a:bodyPr>
            <a:normAutofit/>
          </a:bodyPr>
          <a:lstStyle/>
          <a:p>
            <a:r>
              <a:rPr lang="en-US" dirty="0"/>
              <a:t>The Bold and shocking imperative of Psalm 47</a:t>
            </a:r>
          </a:p>
        </p:txBody>
      </p:sp>
      <p:sp>
        <p:nvSpPr>
          <p:cNvPr id="3" name="Content Placeholder 2"/>
          <p:cNvSpPr>
            <a:spLocks noGrp="1"/>
          </p:cNvSpPr>
          <p:nvPr>
            <p:ph idx="1"/>
          </p:nvPr>
        </p:nvSpPr>
        <p:spPr>
          <a:xfrm>
            <a:off x="1424609" y="970450"/>
            <a:ext cx="9144000" cy="5164486"/>
          </a:xfrm>
        </p:spPr>
        <p:txBody>
          <a:bodyPr>
            <a:normAutofit fontScale="85000" lnSpcReduction="20000"/>
          </a:bodyPr>
          <a:lstStyle/>
          <a:p>
            <a:r>
              <a:rPr lang="en-US" sz="2400" u="sng" dirty="0">
                <a:solidFill>
                  <a:schemeClr val="tx1"/>
                </a:solidFill>
                <a:latin typeface="Lucida Grande"/>
                <a:ea typeface="Lucida Grande"/>
                <a:cs typeface="Lucida Grande"/>
              </a:rPr>
              <a:t>Psa. 47:5</a:t>
            </a:r>
            <a:r>
              <a:rPr lang="en-US" sz="2400" dirty="0">
                <a:solidFill>
                  <a:schemeClr val="tx1"/>
                </a:solidFill>
                <a:latin typeface="Lucida Grande"/>
                <a:ea typeface="Lucida Grande"/>
                <a:cs typeface="Lucida Grande"/>
              </a:rPr>
              <a:t> 	   God has gone up with a shout,</a:t>
            </a:r>
          </a:p>
          <a:p>
            <a:r>
              <a:rPr lang="en-US" sz="2400" dirty="0">
                <a:solidFill>
                  <a:schemeClr val="tx1"/>
                </a:solidFill>
                <a:latin typeface="Lucida Grande"/>
                <a:ea typeface="Lucida Grande"/>
                <a:cs typeface="Lucida Grande"/>
              </a:rPr>
              <a:t>		the LORD with the sound of a trumpet. </a:t>
            </a:r>
          </a:p>
          <a:p>
            <a:r>
              <a:rPr lang="en-US" sz="2400" u="sng" dirty="0">
                <a:solidFill>
                  <a:schemeClr val="tx1"/>
                </a:solidFill>
                <a:latin typeface="Lucida Grande"/>
                <a:ea typeface="Lucida Grande"/>
                <a:cs typeface="Lucida Grande"/>
              </a:rPr>
              <a:t>6</a:t>
            </a:r>
            <a:r>
              <a:rPr lang="en-US" sz="2400" dirty="0">
                <a:solidFill>
                  <a:schemeClr val="tx1"/>
                </a:solidFill>
                <a:latin typeface="Lucida Grande"/>
                <a:ea typeface="Lucida Grande"/>
                <a:cs typeface="Lucida Grande"/>
              </a:rPr>
              <a:t> 	Sing praises to God, sing praises;</a:t>
            </a:r>
          </a:p>
          <a:p>
            <a:r>
              <a:rPr lang="en-US" sz="2400" dirty="0">
                <a:solidFill>
                  <a:schemeClr val="tx1"/>
                </a:solidFill>
                <a:latin typeface="Lucida Grande"/>
                <a:ea typeface="Lucida Grande"/>
                <a:cs typeface="Lucida Grande"/>
              </a:rPr>
              <a:t>		sing praises to our King, sing praises. </a:t>
            </a:r>
          </a:p>
          <a:p>
            <a:r>
              <a:rPr lang="en-US" sz="2400" u="sng" dirty="0">
                <a:solidFill>
                  <a:schemeClr val="tx1"/>
                </a:solidFill>
                <a:latin typeface="Lucida Grande"/>
                <a:ea typeface="Lucida Grande"/>
                <a:cs typeface="Lucida Grande"/>
              </a:rPr>
              <a:t>7</a:t>
            </a:r>
            <a:r>
              <a:rPr lang="en-US" sz="2400" dirty="0">
                <a:solidFill>
                  <a:schemeClr val="tx1"/>
                </a:solidFill>
                <a:latin typeface="Lucida Grande"/>
                <a:ea typeface="Lucida Grande"/>
                <a:cs typeface="Lucida Grande"/>
              </a:rPr>
              <a:t> 	For God is the king of all the earth;</a:t>
            </a:r>
          </a:p>
          <a:p>
            <a:r>
              <a:rPr lang="en-US" sz="2400" dirty="0">
                <a:solidFill>
                  <a:schemeClr val="tx1"/>
                </a:solidFill>
                <a:latin typeface="Lucida Grande"/>
                <a:ea typeface="Lucida Grande"/>
                <a:cs typeface="Lucida Grande"/>
              </a:rPr>
              <a:t>		sing praises with a psalm.</a:t>
            </a:r>
          </a:p>
          <a:p>
            <a:r>
              <a:rPr lang="en-US" sz="2400" dirty="0">
                <a:solidFill>
                  <a:schemeClr val="tx1"/>
                </a:solidFill>
                <a:latin typeface="Lucida Grande"/>
                <a:ea typeface="Lucida Grande"/>
                <a:cs typeface="Lucida Grande"/>
              </a:rPr>
              <a:t>  </a:t>
            </a:r>
          </a:p>
          <a:p>
            <a:r>
              <a:rPr lang="en-US" sz="2400" u="sng" dirty="0">
                <a:solidFill>
                  <a:schemeClr val="tx1"/>
                </a:solidFill>
                <a:latin typeface="Lucida Grande"/>
                <a:ea typeface="Lucida Grande"/>
                <a:cs typeface="Lucida Grande"/>
              </a:rPr>
              <a:t>Psa. 47:8</a:t>
            </a:r>
            <a:r>
              <a:rPr lang="en-US" sz="2400" dirty="0">
                <a:solidFill>
                  <a:schemeClr val="tx1"/>
                </a:solidFill>
                <a:latin typeface="Lucida Grande"/>
                <a:ea typeface="Lucida Grande"/>
                <a:cs typeface="Lucida Grande"/>
              </a:rPr>
              <a:t> 	   God is king over the nations;</a:t>
            </a:r>
          </a:p>
          <a:p>
            <a:r>
              <a:rPr lang="en-US" sz="2400" dirty="0">
                <a:solidFill>
                  <a:schemeClr val="tx1"/>
                </a:solidFill>
                <a:latin typeface="Lucida Grande"/>
                <a:ea typeface="Lucida Grande"/>
                <a:cs typeface="Lucida Grande"/>
              </a:rPr>
              <a:t>		God sits on his holy throne. </a:t>
            </a:r>
          </a:p>
          <a:p>
            <a:r>
              <a:rPr lang="en-US" sz="2400" u="sng" dirty="0">
                <a:solidFill>
                  <a:schemeClr val="tx1"/>
                </a:solidFill>
                <a:latin typeface="Lucida Grande"/>
                <a:ea typeface="Lucida Grande"/>
                <a:cs typeface="Lucida Grande"/>
              </a:rPr>
              <a:t>9</a:t>
            </a:r>
            <a:r>
              <a:rPr lang="en-US" sz="2400" dirty="0">
                <a:solidFill>
                  <a:schemeClr val="tx1"/>
                </a:solidFill>
                <a:latin typeface="Lucida Grande"/>
                <a:ea typeface="Lucida Grande"/>
                <a:cs typeface="Lucida Grande"/>
              </a:rPr>
              <a:t> 	The princes of the peoples gather</a:t>
            </a:r>
          </a:p>
          <a:p>
            <a:r>
              <a:rPr lang="en-US" sz="2400" dirty="0">
                <a:solidFill>
                  <a:schemeClr val="tx1"/>
                </a:solidFill>
                <a:latin typeface="Lucida Grande"/>
                <a:ea typeface="Lucida Grande"/>
                <a:cs typeface="Lucida Grande"/>
              </a:rPr>
              <a:t>		as the people of the God of Abraham.</a:t>
            </a:r>
          </a:p>
          <a:p>
            <a:r>
              <a:rPr lang="en-US" sz="2400" dirty="0">
                <a:solidFill>
                  <a:schemeClr val="tx1"/>
                </a:solidFill>
                <a:latin typeface="Lucida Grande"/>
                <a:ea typeface="Lucida Grande"/>
                <a:cs typeface="Lucida Grande"/>
              </a:rPr>
              <a:t>	For the shields of the earth belong to God;</a:t>
            </a:r>
          </a:p>
          <a:p>
            <a:r>
              <a:rPr lang="en-US" sz="2400" dirty="0">
                <a:solidFill>
                  <a:schemeClr val="tx1"/>
                </a:solidFill>
                <a:latin typeface="Lucida Grande"/>
                <a:ea typeface="Lucida Grande"/>
                <a:cs typeface="Lucida Grande"/>
              </a:rPr>
              <a:t>		he is highly exalted.</a:t>
            </a:r>
            <a:endParaRPr lang="en-US" sz="2400" dirty="0">
              <a:solidFill>
                <a:schemeClr val="tx1"/>
              </a:solidFill>
            </a:endParaRPr>
          </a:p>
          <a:p>
            <a:endParaRPr lang="en-US" dirty="0">
              <a:solidFill>
                <a:srgbClr val="000000"/>
              </a:solidFill>
              <a:latin typeface="Lucida Grande"/>
              <a:ea typeface="Lucida Grande"/>
              <a:cs typeface="Lucida Grande"/>
            </a:endParaRPr>
          </a:p>
        </p:txBody>
      </p:sp>
    </p:spTree>
    <p:extLst>
      <p:ext uri="{BB962C8B-B14F-4D97-AF65-F5344CB8AC3E}">
        <p14:creationId xmlns:p14="http://schemas.microsoft.com/office/powerpoint/2010/main" val="90304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3309" y="5202238"/>
            <a:ext cx="9144000" cy="1655762"/>
          </a:xfrm>
        </p:spPr>
        <p:txBody>
          <a:bodyPr/>
          <a:lstStyle/>
          <a:p>
            <a:r>
              <a:rPr lang="en-US" dirty="0">
                <a:latin typeface="Arial" panose="020B0604020202020204" pitchFamily="34" charset="0"/>
                <a:cs typeface="Arial" panose="020B0604020202020204" pitchFamily="34" charset="0"/>
              </a:rPr>
              <a:t>Restricted Access to YHWH’s Assembly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86" y="120939"/>
            <a:ext cx="4970463" cy="49704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3993" y="-1"/>
            <a:ext cx="5273315" cy="5273315"/>
          </a:xfrm>
          <a:prstGeom prst="rect">
            <a:avLst/>
          </a:prstGeom>
        </p:spPr>
      </p:pic>
    </p:spTree>
    <p:extLst>
      <p:ext uri="{BB962C8B-B14F-4D97-AF65-F5344CB8AC3E}">
        <p14:creationId xmlns:p14="http://schemas.microsoft.com/office/powerpoint/2010/main" val="369729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1" y="78799"/>
            <a:ext cx="10855036" cy="557306"/>
          </a:xfrm>
        </p:spPr>
        <p:txBody>
          <a:bodyPr>
            <a:normAutofit fontScale="90000"/>
          </a:bodyPr>
          <a:lstStyle/>
          <a:p>
            <a:r>
              <a:rPr lang="en-US" dirty="0">
                <a:latin typeface="Arial" panose="020B0604020202020204" pitchFamily="34" charset="0"/>
                <a:cs typeface="Arial" panose="020B0604020202020204" pitchFamily="34" charset="0"/>
              </a:rPr>
              <a:t>Defining and Protecting YHWH’s Assembly</a:t>
            </a:r>
          </a:p>
        </p:txBody>
      </p:sp>
      <p:sp>
        <p:nvSpPr>
          <p:cNvPr id="3" name="Content Placeholder 2"/>
          <p:cNvSpPr>
            <a:spLocks noGrp="1"/>
          </p:cNvSpPr>
          <p:nvPr>
            <p:ph idx="1"/>
          </p:nvPr>
        </p:nvSpPr>
        <p:spPr>
          <a:xfrm>
            <a:off x="230909" y="636105"/>
            <a:ext cx="11739418" cy="6115677"/>
          </a:xfrm>
        </p:spPr>
        <p:txBody>
          <a:bodyPr>
            <a:normAutofit fontScale="92500" lnSpcReduction="10000"/>
          </a:bodyPr>
          <a:lstStyle/>
          <a:p>
            <a:r>
              <a:rPr lang="en-US" dirty="0">
                <a:latin typeface="Arial" panose="020B0604020202020204" pitchFamily="34" charset="0"/>
                <a:cs typeface="Arial" panose="020B0604020202020204" pitchFamily="34" charset="0"/>
              </a:rPr>
              <a:t>What is YHWH’s assembly? All adult males who are qualified to:</a:t>
            </a:r>
          </a:p>
          <a:p>
            <a:pPr lvl="1"/>
            <a:r>
              <a:rPr lang="en-US" sz="2000" dirty="0">
                <a:latin typeface="Arial" panose="020B0604020202020204" pitchFamily="34" charset="0"/>
                <a:cs typeface="Arial" panose="020B0604020202020204" pitchFamily="34" charset="0"/>
              </a:rPr>
              <a:t>make decisions</a:t>
            </a:r>
          </a:p>
          <a:p>
            <a:pPr lvl="1"/>
            <a:r>
              <a:rPr lang="en-US" sz="2000" dirty="0">
                <a:latin typeface="Arial" panose="020B0604020202020204" pitchFamily="34" charset="0"/>
                <a:cs typeface="Arial" panose="020B0604020202020204" pitchFamily="34" charset="0"/>
              </a:rPr>
              <a:t>engage in cultic activities (i.e. worship)</a:t>
            </a:r>
          </a:p>
          <a:p>
            <a:pPr lvl="1"/>
            <a:r>
              <a:rPr lang="en-US" sz="2000" dirty="0">
                <a:latin typeface="Arial" panose="020B0604020202020204" pitchFamily="34" charset="0"/>
                <a:cs typeface="Arial" panose="020B0604020202020204" pitchFamily="34" charset="0"/>
              </a:rPr>
              <a:t>serve in Israel’s military</a:t>
            </a:r>
          </a:p>
          <a:p>
            <a:pPr lvl="1"/>
            <a:r>
              <a:rPr lang="en-US" sz="2000" dirty="0">
                <a:latin typeface="Arial" panose="020B0604020202020204" pitchFamily="34" charset="0"/>
                <a:cs typeface="Arial" panose="020B0604020202020204" pitchFamily="34" charset="0"/>
              </a:rPr>
              <a:t>Cf. Micah 2:5</a:t>
            </a:r>
          </a:p>
          <a:p>
            <a:pPr lvl="1"/>
            <a:r>
              <a:rPr lang="en-US" sz="2000" dirty="0">
                <a:latin typeface="Arial" panose="020B0604020202020204" pitchFamily="34" charset="0"/>
                <a:cs typeface="Arial" panose="020B0604020202020204" pitchFamily="34" charset="0"/>
              </a:rPr>
              <a:t>Generally speaking this is an inclusive assembly (cf. 12:7, 12; 16:11, 14)</a:t>
            </a:r>
          </a:p>
          <a:p>
            <a:pPr lvl="1"/>
            <a:r>
              <a:rPr lang="en-US" sz="2000" dirty="0">
                <a:latin typeface="Arial" panose="020B0604020202020204" pitchFamily="34" charset="0"/>
                <a:cs typeface="Arial" panose="020B0604020202020204" pitchFamily="34" charset="0"/>
              </a:rPr>
              <a:t>Restrictions are here for the first time mentioned</a:t>
            </a:r>
          </a:p>
          <a:p>
            <a:r>
              <a:rPr lang="en-US" dirty="0">
                <a:latin typeface="Arial" panose="020B0604020202020204" pitchFamily="34" charset="0"/>
                <a:cs typeface="Arial" panose="020B0604020202020204" pitchFamily="34" charset="0"/>
              </a:rPr>
              <a:t>Who is prohibited?</a:t>
            </a:r>
          </a:p>
          <a:p>
            <a:pPr lvl="1"/>
            <a:r>
              <a:rPr lang="en-US" sz="2000" dirty="0">
                <a:latin typeface="Arial" panose="020B0604020202020204" pitchFamily="34" charset="0"/>
                <a:cs typeface="Arial" panose="020B0604020202020204" pitchFamily="34" charset="0"/>
              </a:rPr>
              <a:t>Emasculated males</a:t>
            </a:r>
          </a:p>
          <a:p>
            <a:pPr lvl="1"/>
            <a:r>
              <a:rPr lang="en-US" sz="2000" dirty="0">
                <a:latin typeface="Arial" panose="020B0604020202020204" pitchFamily="34" charset="0"/>
                <a:cs typeface="Arial" panose="020B0604020202020204" pitchFamily="34" charset="0"/>
              </a:rPr>
              <a:t>Those born of prohibited unions</a:t>
            </a:r>
          </a:p>
          <a:p>
            <a:pPr lvl="1"/>
            <a:r>
              <a:rPr lang="en-US" sz="2000" dirty="0">
                <a:latin typeface="Arial" panose="020B0604020202020204" pitchFamily="34" charset="0"/>
                <a:cs typeface="Arial" panose="020B0604020202020204" pitchFamily="34" charset="0"/>
              </a:rPr>
              <a:t>Ammonites &amp; Moabites (note both people groups arose from incestuous relationships cf. Gen. 19 and born to a man who dishonored Abraham)</a:t>
            </a:r>
          </a:p>
          <a:p>
            <a:pPr lvl="1"/>
            <a:r>
              <a:rPr lang="en-US" sz="2000" dirty="0">
                <a:latin typeface="Arial" panose="020B0604020202020204" pitchFamily="34" charset="0"/>
                <a:cs typeface="Arial" panose="020B0604020202020204" pitchFamily="34" charset="0"/>
              </a:rPr>
              <a:t>What is the point? Sanctity of the assembly, to impress upon Israel the care with which one must enter the divine presence (cf. Psalm 15)</a:t>
            </a:r>
          </a:p>
          <a:p>
            <a:pPr lvl="1"/>
            <a:r>
              <a:rPr lang="en-US" sz="2000" dirty="0">
                <a:latin typeface="Arial" panose="020B0604020202020204" pitchFamily="34" charset="0"/>
                <a:cs typeface="Arial" panose="020B0604020202020204" pitchFamily="34" charset="0"/>
              </a:rPr>
              <a:t>The point is NOT that there is no admittance to such people but that their point of entry is necessarily different than Israel’s AT THIS POINT IN REDEMPTIVE HISTORY</a:t>
            </a:r>
          </a:p>
        </p:txBody>
      </p:sp>
    </p:spTree>
    <p:extLst>
      <p:ext uri="{BB962C8B-B14F-4D97-AF65-F5344CB8AC3E}">
        <p14:creationId xmlns:p14="http://schemas.microsoft.com/office/powerpoint/2010/main" val="119742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 calcmode="lin" valueType="num">
                                      <p:cBhvr additive="base">
                                        <p:cTn id="7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1" y="78799"/>
            <a:ext cx="10855036" cy="447976"/>
          </a:xfrm>
        </p:spPr>
        <p:txBody>
          <a:bodyPr>
            <a:normAutofit fontScale="90000"/>
          </a:bodyPr>
          <a:lstStyle/>
          <a:p>
            <a:r>
              <a:rPr lang="en-US" dirty="0">
                <a:latin typeface="Arial" panose="020B0604020202020204" pitchFamily="34" charset="0"/>
                <a:cs typeface="Arial" panose="020B0604020202020204" pitchFamily="34" charset="0"/>
              </a:rPr>
              <a:t>The Emasculated</a:t>
            </a:r>
          </a:p>
        </p:txBody>
      </p:sp>
      <p:sp>
        <p:nvSpPr>
          <p:cNvPr id="3" name="Content Placeholder 2"/>
          <p:cNvSpPr>
            <a:spLocks noGrp="1"/>
          </p:cNvSpPr>
          <p:nvPr>
            <p:ph idx="1"/>
          </p:nvPr>
        </p:nvSpPr>
        <p:spPr>
          <a:xfrm>
            <a:off x="0" y="526775"/>
            <a:ext cx="12192000" cy="6188061"/>
          </a:xfrm>
        </p:spPr>
        <p:txBody>
          <a:bodyPr>
            <a:noAutofit/>
          </a:bodyPr>
          <a:lstStyle/>
          <a:p>
            <a:pPr lvl="1"/>
            <a:r>
              <a:rPr lang="en-US" sz="2000" dirty="0">
                <a:latin typeface="Arial" panose="020B0604020202020204" pitchFamily="34" charset="0"/>
                <a:cs typeface="Arial" panose="020B0604020202020204" pitchFamily="34" charset="0"/>
              </a:rPr>
              <a:t>Perhaps performed in imitation of the Phoenician deity </a:t>
            </a:r>
            <a:r>
              <a:rPr lang="en-US" sz="2000" dirty="0" err="1">
                <a:latin typeface="Arial" panose="020B0604020202020204" pitchFamily="34" charset="0"/>
                <a:cs typeface="Arial" panose="020B0604020202020204" pitchFamily="34" charset="0"/>
              </a:rPr>
              <a:t>Eshmun</a:t>
            </a:r>
            <a:r>
              <a:rPr lang="en-US" sz="2000" dirty="0">
                <a:latin typeface="Arial" panose="020B0604020202020204" pitchFamily="34" charset="0"/>
                <a:cs typeface="Arial" panose="020B0604020202020204" pitchFamily="34" charset="0"/>
              </a:rPr>
              <a:t>. </a:t>
            </a:r>
          </a:p>
          <a:p>
            <a:pPr lvl="1"/>
            <a:r>
              <a:rPr lang="en-US" sz="2000" dirty="0">
                <a:latin typeface="Arial" panose="020B0604020202020204" pitchFamily="34" charset="0"/>
                <a:cs typeface="Arial" panose="020B0604020202020204" pitchFamily="34" charset="0"/>
              </a:rPr>
              <a:t>Bodily mutilations in general were prohibited due to association w/ Canaanite religion (cf. Lev. 19:28; 21:5) </a:t>
            </a:r>
          </a:p>
          <a:p>
            <a:pPr lvl="1"/>
            <a:r>
              <a:rPr lang="en-US" sz="2000" dirty="0">
                <a:latin typeface="Arial" panose="020B0604020202020204" pitchFamily="34" charset="0"/>
                <a:cs typeface="Arial" panose="020B0604020202020204" pitchFamily="34" charset="0"/>
              </a:rPr>
              <a:t>Mutilated priests and sacrifices prohibited as well (21:20; 22:24)</a:t>
            </a:r>
          </a:p>
          <a:p>
            <a:pPr lvl="1"/>
            <a:r>
              <a:rPr lang="en-US" sz="2000" dirty="0">
                <a:latin typeface="Arial" panose="020B0604020202020204" pitchFamily="34" charset="0"/>
                <a:cs typeface="Arial" panose="020B0604020202020204" pitchFamily="34" charset="0"/>
              </a:rPr>
              <a:t>Many possible reasons</a:t>
            </a:r>
          </a:p>
          <a:p>
            <a:pPr lvl="2"/>
            <a:r>
              <a:rPr lang="en-US" sz="2000" dirty="0">
                <a:latin typeface="Arial" panose="020B0604020202020204" pitchFamily="34" charset="0"/>
                <a:cs typeface="Arial" panose="020B0604020202020204" pitchFamily="34" charset="0"/>
              </a:rPr>
              <a:t>To affirm the goodness of the created order</a:t>
            </a:r>
          </a:p>
          <a:p>
            <a:pPr lvl="2"/>
            <a:r>
              <a:rPr lang="en-US" sz="2000" dirty="0">
                <a:latin typeface="Arial" panose="020B0604020202020204" pitchFamily="34" charset="0"/>
                <a:cs typeface="Arial" panose="020B0604020202020204" pitchFamily="34" charset="0"/>
              </a:rPr>
              <a:t>To discourage pagan practices</a:t>
            </a:r>
          </a:p>
          <a:p>
            <a:pPr lvl="2"/>
            <a:r>
              <a:rPr lang="en-US" sz="2000" dirty="0">
                <a:latin typeface="Arial" panose="020B0604020202020204" pitchFamily="34" charset="0"/>
                <a:cs typeface="Arial" panose="020B0604020202020204" pitchFamily="34" charset="0"/>
              </a:rPr>
              <a:t>To encourage participation in Abrahamic promise</a:t>
            </a:r>
          </a:p>
          <a:p>
            <a:pPr lvl="1"/>
            <a:r>
              <a:rPr lang="en-US" sz="2000" dirty="0">
                <a:latin typeface="Arial" panose="020B0604020202020204" pitchFamily="34" charset="0"/>
                <a:cs typeface="Arial" panose="020B0604020202020204" pitchFamily="34" charset="0"/>
              </a:rPr>
              <a:t>Remarkable reversals</a:t>
            </a:r>
          </a:p>
          <a:p>
            <a:pPr lvl="2"/>
            <a:r>
              <a:rPr lang="en-US" sz="2000" dirty="0">
                <a:latin typeface="Arial" panose="020B0604020202020204" pitchFamily="34" charset="0"/>
                <a:cs typeface="Arial" panose="020B0604020202020204" pitchFamily="34" charset="0"/>
              </a:rPr>
              <a:t>Isa. 56:8 – the ban appears to be lifted. Why?</a:t>
            </a:r>
          </a:p>
          <a:p>
            <a:pPr lvl="2"/>
            <a:r>
              <a:rPr lang="en-US" sz="2000" dirty="0">
                <a:latin typeface="Arial" panose="020B0604020202020204" pitchFamily="34" charset="0"/>
                <a:cs typeface="Arial" panose="020B0604020202020204" pitchFamily="34" charset="0"/>
              </a:rPr>
              <a:t>God working towards new creation (Isa. 42:9; 43:19; 48:6; 65:17)</a:t>
            </a:r>
          </a:p>
          <a:p>
            <a:pPr lvl="2"/>
            <a:r>
              <a:rPr lang="en-US" sz="2000" dirty="0">
                <a:latin typeface="Arial" panose="020B0604020202020204" pitchFamily="34" charset="0"/>
                <a:cs typeface="Arial" panose="020B0604020202020204" pitchFamily="34" charset="0"/>
              </a:rPr>
              <a:t>The Ethiopian Eunuch (Acts 8)</a:t>
            </a:r>
          </a:p>
          <a:p>
            <a:pPr lvl="1"/>
            <a:r>
              <a:rPr lang="en-US" sz="2000" dirty="0">
                <a:latin typeface="Arial" panose="020B0604020202020204" pitchFamily="34" charset="0"/>
                <a:cs typeface="Arial" panose="020B0604020202020204" pitchFamily="34" charset="0"/>
              </a:rPr>
              <a:t>Why prohibit these classes of people only to reverse it later?</a:t>
            </a:r>
          </a:p>
          <a:p>
            <a:pPr lvl="2"/>
            <a:r>
              <a:rPr lang="en-US" sz="2000" dirty="0">
                <a:latin typeface="Arial" panose="020B0604020202020204" pitchFamily="34" charset="0"/>
                <a:cs typeface="Arial" panose="020B0604020202020204" pitchFamily="34" charset="0"/>
              </a:rPr>
              <a:t>Israel’s formative period emphasizing election and sanctity</a:t>
            </a:r>
          </a:p>
        </p:txBody>
      </p:sp>
    </p:spTree>
    <p:extLst>
      <p:ext uri="{BB962C8B-B14F-4D97-AF65-F5344CB8AC3E}">
        <p14:creationId xmlns:p14="http://schemas.microsoft.com/office/powerpoint/2010/main" val="30140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on't talk to stran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29" y="125412"/>
            <a:ext cx="5120842" cy="51208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 was a stranger and you welcomed 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030" y="1827501"/>
            <a:ext cx="5646116" cy="207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0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1" y="78798"/>
            <a:ext cx="10855036" cy="408219"/>
          </a:xfrm>
        </p:spPr>
        <p:txBody>
          <a:bodyPr>
            <a:normAutofit fontScale="90000"/>
          </a:bodyPr>
          <a:lstStyle/>
          <a:p>
            <a:r>
              <a:rPr lang="en-US" dirty="0">
                <a:latin typeface="Arial" panose="020B0604020202020204" pitchFamily="34" charset="0"/>
                <a:cs typeface="Arial" panose="020B0604020202020204" pitchFamily="34" charset="0"/>
              </a:rPr>
              <a:t>Prohibited Unions, Ammonites &amp; Moabites</a:t>
            </a:r>
          </a:p>
        </p:txBody>
      </p:sp>
      <p:sp>
        <p:nvSpPr>
          <p:cNvPr id="3" name="Content Placeholder 2"/>
          <p:cNvSpPr>
            <a:spLocks noGrp="1"/>
          </p:cNvSpPr>
          <p:nvPr>
            <p:ph idx="1"/>
          </p:nvPr>
        </p:nvSpPr>
        <p:spPr>
          <a:xfrm>
            <a:off x="230908" y="566531"/>
            <a:ext cx="11868727" cy="6148306"/>
          </a:xfrm>
        </p:spPr>
        <p:txBody>
          <a:bodyPr>
            <a:normAutofit lnSpcReduction="10000"/>
          </a:bodyPr>
          <a:lstStyle/>
          <a:p>
            <a:pPr lvl="1"/>
            <a:r>
              <a:rPr lang="en-US" sz="2000" dirty="0">
                <a:latin typeface="Arial" panose="020B0604020202020204" pitchFamily="34" charset="0"/>
                <a:cs typeface="Arial" panose="020B0604020202020204" pitchFamily="34" charset="0"/>
              </a:rPr>
              <a:t>Strongly discourage inappropriate unions (Lev. 18)</a:t>
            </a:r>
          </a:p>
          <a:p>
            <a:pPr lvl="1"/>
            <a:r>
              <a:rPr lang="en-US" sz="2000" dirty="0">
                <a:latin typeface="Arial" panose="020B0604020202020204" pitchFamily="34" charset="0"/>
                <a:cs typeface="Arial" panose="020B0604020202020204" pitchFamily="34" charset="0"/>
              </a:rPr>
              <a:t>Moabites &amp; Ammonites mistreated Israel</a:t>
            </a:r>
          </a:p>
          <a:p>
            <a:pPr lvl="2"/>
            <a:r>
              <a:rPr lang="en-US" sz="2000" dirty="0">
                <a:latin typeface="Arial" panose="020B0604020202020204" pitchFamily="34" charset="0"/>
                <a:cs typeface="Arial" panose="020B0604020202020204" pitchFamily="34" charset="0"/>
              </a:rPr>
              <a:t>Failure to help Israel on her way – rejecting right relationship to the point of contact with divine blessing</a:t>
            </a:r>
          </a:p>
          <a:p>
            <a:pPr lvl="2"/>
            <a:r>
              <a:rPr lang="en-US" sz="2000" dirty="0">
                <a:latin typeface="Arial" panose="020B0604020202020204" pitchFamily="34" charset="0"/>
                <a:cs typeface="Arial" panose="020B0604020202020204" pitchFamily="34" charset="0"/>
              </a:rPr>
              <a:t>The attempt to overturn God’s blessing through divination (Balaam) followed by the attempt to seduce Israel (</a:t>
            </a:r>
            <a:r>
              <a:rPr lang="en-US" sz="2000" dirty="0" err="1">
                <a:latin typeface="Arial" panose="020B0604020202020204" pitchFamily="34" charset="0"/>
                <a:cs typeface="Arial" panose="020B0604020202020204" pitchFamily="34" charset="0"/>
              </a:rPr>
              <a:t>Num</a:t>
            </a:r>
            <a:r>
              <a:rPr lang="en-US" sz="2000" dirty="0">
                <a:latin typeface="Arial" panose="020B0604020202020204" pitchFamily="34" charset="0"/>
                <a:cs typeface="Arial" panose="020B0604020202020204" pitchFamily="34" charset="0"/>
              </a:rPr>
              <a:t> 23-24; 31:16)</a:t>
            </a:r>
          </a:p>
          <a:p>
            <a:pPr lvl="1"/>
            <a:r>
              <a:rPr lang="en-US" sz="2000" dirty="0">
                <a:latin typeface="Arial" panose="020B0604020202020204" pitchFamily="34" charset="0"/>
                <a:cs typeface="Arial" panose="020B0604020202020204" pitchFamily="34" charset="0"/>
              </a:rPr>
              <a:t>A fulfillment of Abrahamic covenant</a:t>
            </a:r>
          </a:p>
          <a:p>
            <a:pPr lvl="2"/>
            <a:r>
              <a:rPr lang="en-US" sz="2000" dirty="0">
                <a:latin typeface="Arial" panose="020B0604020202020204" pitchFamily="34" charset="0"/>
                <a:cs typeface="Arial" panose="020B0604020202020204" pitchFamily="34" charset="0"/>
              </a:rPr>
              <a:t>The promise to bless whoever blesses Abraham’s descendants</a:t>
            </a:r>
          </a:p>
          <a:p>
            <a:pPr lvl="2"/>
            <a:r>
              <a:rPr lang="en-US" sz="2000" dirty="0">
                <a:latin typeface="Arial" panose="020B0604020202020204" pitchFamily="34" charset="0"/>
                <a:cs typeface="Arial" panose="020B0604020202020204" pitchFamily="34" charset="0"/>
              </a:rPr>
              <a:t>The promise to curse whoever curses Abraham’s descendants</a:t>
            </a:r>
          </a:p>
          <a:p>
            <a:pPr lvl="2"/>
            <a:r>
              <a:rPr lang="en-US" sz="2000" dirty="0">
                <a:latin typeface="Arial" panose="020B0604020202020204" pitchFamily="34" charset="0"/>
                <a:cs typeface="Arial" panose="020B0604020202020204" pitchFamily="34" charset="0"/>
              </a:rPr>
              <a:t>The idea is to be rightly related to the point of contact with divine blessing</a:t>
            </a:r>
          </a:p>
          <a:p>
            <a:pPr lvl="2"/>
            <a:r>
              <a:rPr lang="en-US" sz="2000" dirty="0">
                <a:latin typeface="Arial" panose="020B0604020202020204" pitchFamily="34" charset="0"/>
                <a:cs typeface="Arial" panose="020B0604020202020204" pitchFamily="34" charset="0"/>
              </a:rPr>
              <a:t>The emphasis on YHWH’s special love for his people – how to understand this in the light of YHWH’s universal love (cf. Mal. 1</a:t>
            </a:r>
          </a:p>
          <a:p>
            <a:pPr lvl="1"/>
            <a:r>
              <a:rPr lang="en-US" sz="2000" dirty="0">
                <a:latin typeface="Arial" panose="020B0604020202020204" pitchFamily="34" charset="0"/>
                <a:cs typeface="Arial" panose="020B0604020202020204" pitchFamily="34" charset="0"/>
              </a:rPr>
              <a:t>Remarkable reversals</a:t>
            </a:r>
          </a:p>
          <a:p>
            <a:pPr lvl="2"/>
            <a:r>
              <a:rPr lang="en-US" sz="2000" dirty="0">
                <a:latin typeface="Arial" panose="020B0604020202020204" pitchFamily="34" charset="0"/>
                <a:cs typeface="Arial" panose="020B0604020202020204" pitchFamily="34" charset="0"/>
              </a:rPr>
              <a:t>Ruth</a:t>
            </a:r>
          </a:p>
          <a:p>
            <a:pPr lvl="2"/>
            <a:r>
              <a:rPr lang="en-US" sz="2000" dirty="0">
                <a:latin typeface="Arial" panose="020B0604020202020204" pitchFamily="34" charset="0"/>
                <a:cs typeface="Arial" panose="020B0604020202020204" pitchFamily="34" charset="0"/>
              </a:rPr>
              <a:t>David</a:t>
            </a:r>
          </a:p>
          <a:p>
            <a:pPr lvl="2"/>
            <a:r>
              <a:rPr lang="en-US" sz="2000" dirty="0">
                <a:latin typeface="Arial" panose="020B0604020202020204" pitchFamily="34" charset="0"/>
                <a:cs typeface="Arial" panose="020B0604020202020204" pitchFamily="34" charset="0"/>
              </a:rPr>
              <a:t>What does this tell us about the way Israel was taught to read the Torah?</a:t>
            </a:r>
          </a:p>
        </p:txBody>
      </p:sp>
    </p:spTree>
    <p:extLst>
      <p:ext uri="{BB962C8B-B14F-4D97-AF65-F5344CB8AC3E}">
        <p14:creationId xmlns:p14="http://schemas.microsoft.com/office/powerpoint/2010/main" val="143536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2" y="0"/>
            <a:ext cx="11496675" cy="847725"/>
          </a:xfrm>
        </p:spPr>
        <p:txBody>
          <a:bodyPr>
            <a:normAutofit/>
          </a:bodyPr>
          <a:lstStyle/>
          <a:p>
            <a:r>
              <a:rPr lang="en-US" dirty="0">
                <a:latin typeface="Arial"/>
                <a:cs typeface="Arial"/>
              </a:rPr>
              <a:t>What Can We Expect Deuteronomy to Teach Us?</a:t>
            </a:r>
          </a:p>
        </p:txBody>
      </p:sp>
      <p:sp>
        <p:nvSpPr>
          <p:cNvPr id="3" name="Content Placeholder 2"/>
          <p:cNvSpPr>
            <a:spLocks noGrp="1"/>
          </p:cNvSpPr>
          <p:nvPr>
            <p:ph idx="1"/>
          </p:nvPr>
        </p:nvSpPr>
        <p:spPr>
          <a:xfrm>
            <a:off x="857250" y="847725"/>
            <a:ext cx="10135428" cy="5899151"/>
          </a:xfrm>
        </p:spPr>
        <p:txBody>
          <a:bodyPr>
            <a:normAutofit fontScale="92500" lnSpcReduction="20000"/>
          </a:bodyPr>
          <a:lstStyle/>
          <a:p>
            <a:r>
              <a:rPr lang="en-US" sz="2800" dirty="0">
                <a:latin typeface="Arial"/>
                <a:cs typeface="Arial"/>
              </a:rPr>
              <a:t>How to love God with our whole being (</a:t>
            </a:r>
            <a:r>
              <a:rPr lang="en-US" sz="2800" dirty="0" err="1">
                <a:latin typeface="Arial"/>
                <a:cs typeface="Arial"/>
              </a:rPr>
              <a:t>Deut</a:t>
            </a:r>
            <a:r>
              <a:rPr lang="en-US" sz="2800" dirty="0">
                <a:latin typeface="Arial"/>
                <a:cs typeface="Arial"/>
              </a:rPr>
              <a:t> 6:4-5)</a:t>
            </a:r>
          </a:p>
          <a:p>
            <a:pPr lvl="1"/>
            <a:r>
              <a:rPr lang="en-US" sz="2600" dirty="0">
                <a:latin typeface="Arial"/>
                <a:cs typeface="Arial"/>
              </a:rPr>
              <a:t>Love as defined by God is about devotion and fidelity</a:t>
            </a:r>
          </a:p>
          <a:p>
            <a:pPr lvl="1"/>
            <a:r>
              <a:rPr lang="en-US" sz="2600" dirty="0">
                <a:latin typeface="Arial"/>
                <a:cs typeface="Arial"/>
              </a:rPr>
              <a:t>Love paired with fear in </a:t>
            </a:r>
            <a:r>
              <a:rPr lang="en-US" sz="2600" dirty="0" err="1">
                <a:latin typeface="Arial"/>
                <a:cs typeface="Arial"/>
              </a:rPr>
              <a:t>Deut</a:t>
            </a:r>
            <a:r>
              <a:rPr lang="en-US" sz="2600" dirty="0">
                <a:latin typeface="Arial"/>
                <a:cs typeface="Arial"/>
              </a:rPr>
              <a:t> 10:12-13</a:t>
            </a:r>
          </a:p>
          <a:p>
            <a:pPr lvl="1"/>
            <a:r>
              <a:rPr lang="en-US" sz="2600" dirty="0">
                <a:latin typeface="Arial"/>
                <a:cs typeface="Arial"/>
              </a:rPr>
              <a:t>Divine love seeks our good always (</a:t>
            </a:r>
            <a:r>
              <a:rPr lang="en-US" sz="2600" dirty="0" err="1">
                <a:latin typeface="Arial"/>
                <a:cs typeface="Arial"/>
              </a:rPr>
              <a:t>Deut</a:t>
            </a:r>
            <a:r>
              <a:rPr lang="en-US" sz="2600" dirty="0">
                <a:latin typeface="Arial"/>
                <a:cs typeface="Arial"/>
              </a:rPr>
              <a:t> 6:24; 10:13; )</a:t>
            </a:r>
          </a:p>
          <a:p>
            <a:pPr lvl="1"/>
            <a:r>
              <a:rPr lang="en-US" sz="2600" dirty="0">
                <a:latin typeface="Arial"/>
                <a:cs typeface="Arial"/>
              </a:rPr>
              <a:t>Human love of YHWH seeks YHWH’s honor always (</a:t>
            </a:r>
            <a:r>
              <a:rPr lang="en-US" sz="2600" dirty="0" err="1">
                <a:latin typeface="Arial"/>
                <a:cs typeface="Arial"/>
              </a:rPr>
              <a:t>Deut</a:t>
            </a:r>
            <a:r>
              <a:rPr lang="en-US" sz="2600" dirty="0">
                <a:latin typeface="Arial"/>
                <a:cs typeface="Arial"/>
              </a:rPr>
              <a:t> 5:7-11, 16; 8:5; Mal 1:6-8)</a:t>
            </a:r>
          </a:p>
          <a:p>
            <a:r>
              <a:rPr lang="en-US" sz="2800" dirty="0">
                <a:latin typeface="Arial"/>
                <a:cs typeface="Arial"/>
              </a:rPr>
              <a:t>How to introduce succeeding generations into YHWH’s covenant (Deut. 6:7-21)</a:t>
            </a:r>
          </a:p>
          <a:p>
            <a:r>
              <a:rPr lang="en-US" sz="2800" dirty="0">
                <a:latin typeface="Arial"/>
                <a:cs typeface="Arial"/>
              </a:rPr>
              <a:t>How to structure and live within a community centered around God (Deut. 12 – 24)</a:t>
            </a:r>
          </a:p>
          <a:p>
            <a:r>
              <a:rPr lang="en-US" sz="2800" dirty="0">
                <a:latin typeface="Arial"/>
                <a:cs typeface="Arial"/>
              </a:rPr>
              <a:t>What constitutes good spiritual leadership (</a:t>
            </a:r>
            <a:r>
              <a:rPr lang="en-US" sz="2800" dirty="0" err="1">
                <a:latin typeface="Arial"/>
                <a:cs typeface="Arial"/>
              </a:rPr>
              <a:t>Deut</a:t>
            </a:r>
            <a:r>
              <a:rPr lang="en-US" sz="2800" dirty="0">
                <a:latin typeface="Arial"/>
                <a:cs typeface="Arial"/>
              </a:rPr>
              <a:t> 1:13-15; 17:14-20; 34:9-12)</a:t>
            </a:r>
          </a:p>
          <a:p>
            <a:r>
              <a:rPr lang="en-US" sz="2800" dirty="0">
                <a:latin typeface="Arial"/>
                <a:cs typeface="Arial"/>
              </a:rPr>
              <a:t>How to draw the nations to the God who revealed himself in Jesus (Deut. 4:5-8)</a:t>
            </a:r>
          </a:p>
        </p:txBody>
      </p:sp>
    </p:spTree>
    <p:extLst>
      <p:ext uri="{BB962C8B-B14F-4D97-AF65-F5344CB8AC3E}">
        <p14:creationId xmlns:p14="http://schemas.microsoft.com/office/powerpoint/2010/main" val="306808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r>
              <a:rPr lang="en-US" sz="2400" dirty="0"/>
              <a:t>Huffington Post THE BLOG 10/29/2014 10:09 am ET </a:t>
            </a:r>
            <a:r>
              <a:rPr lang="en-US" sz="2400" b="1" dirty="0"/>
              <a:t>Updated</a:t>
            </a:r>
            <a:r>
              <a:rPr lang="en-US" sz="2400" dirty="0"/>
              <a:t> Dec 29, 2014 </a:t>
            </a:r>
          </a:p>
          <a:p>
            <a:r>
              <a:rPr lang="en-US" sz="2400" b="1" dirty="0"/>
              <a:t>The No. 1 Reason Teens Keeps the Faith as Young Adults</a:t>
            </a:r>
          </a:p>
          <a:p>
            <a:r>
              <a:rPr lang="en-US" sz="2400" dirty="0"/>
              <a:t>By </a:t>
            </a:r>
            <a:r>
              <a:rPr lang="en-US" sz="2400" dirty="0">
                <a:hlinkClick r:id="rId2"/>
              </a:rPr>
              <a:t>David Briggs</a:t>
            </a:r>
            <a:endParaRPr lang="en-US" sz="2400" dirty="0">
              <a:effectLst/>
            </a:endParaRPr>
          </a:p>
          <a:p>
            <a:r>
              <a:rPr lang="en-US" sz="2400" dirty="0"/>
              <a:t>The holy grail for helping youth remain religiously active as young adults has been at home all along: parents.</a:t>
            </a:r>
          </a:p>
          <a:p>
            <a:r>
              <a:rPr lang="en-US" sz="2400" dirty="0"/>
              <a:t>Mothers and fathers who practice what they preach and preach what they practice are far and away the major influence related to adolescents keeping the faith into their 20s, according to new findings from a landmark study of youth and religion.</a:t>
            </a:r>
          </a:p>
          <a:p>
            <a:r>
              <a:rPr lang="en-US" sz="2400" dirty="0"/>
              <a:t>Just 1 percent of teens ages 15 to 17 raised by parents who attached little importance to religion were highly religious in their mid-to-late 20s. </a:t>
            </a:r>
          </a:p>
        </p:txBody>
      </p:sp>
    </p:spTree>
    <p:extLst>
      <p:ext uri="{BB962C8B-B14F-4D97-AF65-F5344CB8AC3E}">
        <p14:creationId xmlns:p14="http://schemas.microsoft.com/office/powerpoint/2010/main" val="145807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dirty="0">
                <a:latin typeface="Arial"/>
                <a:cs typeface="Arial"/>
              </a:rPr>
              <a:t>The Removal From the Gates</a:t>
            </a:r>
          </a:p>
        </p:txBody>
      </p:sp>
      <p:sp>
        <p:nvSpPr>
          <p:cNvPr id="3" name="Content Placeholder 2"/>
          <p:cNvSpPr>
            <a:spLocks noGrp="1"/>
          </p:cNvSpPr>
          <p:nvPr>
            <p:ph idx="1"/>
          </p:nvPr>
        </p:nvSpPr>
        <p:spPr>
          <a:xfrm>
            <a:off x="1740794" y="867416"/>
            <a:ext cx="8927207" cy="5990584"/>
          </a:xfrm>
        </p:spPr>
        <p:txBody>
          <a:bodyPr>
            <a:normAutofit/>
          </a:bodyPr>
          <a:lstStyle/>
          <a:p>
            <a:r>
              <a:rPr lang="en-US" dirty="0">
                <a:latin typeface="Arial"/>
                <a:cs typeface="Arial"/>
              </a:rPr>
              <a:t>Supreme court’s ruling regarding displays of the ten commandments.</a:t>
            </a:r>
          </a:p>
          <a:p>
            <a:r>
              <a:rPr lang="en-US" dirty="0">
                <a:latin typeface="Arial"/>
                <a:cs typeface="Arial"/>
              </a:rPr>
              <a:t>Our response?</a:t>
            </a:r>
          </a:p>
          <a:p>
            <a:pPr lvl="1"/>
            <a:r>
              <a:rPr lang="en-US" dirty="0">
                <a:latin typeface="Arial"/>
                <a:cs typeface="Arial"/>
              </a:rPr>
              <a:t>imprint them on our children’s hearts</a:t>
            </a:r>
          </a:p>
          <a:p>
            <a:pPr lvl="1"/>
            <a:r>
              <a:rPr lang="en-US" dirty="0">
                <a:latin typeface="Arial"/>
                <a:cs typeface="Arial"/>
              </a:rPr>
              <a:t>Culture war vs. culture care</a:t>
            </a:r>
          </a:p>
          <a:p>
            <a:r>
              <a:rPr lang="en-US" dirty="0">
                <a:latin typeface="Arial"/>
                <a:cs typeface="Arial"/>
              </a:rPr>
              <a:t>Deuteronomy clearly identifies the home as the primary place and the parents as the primary agents of spiritual formation.</a:t>
            </a:r>
          </a:p>
          <a:p>
            <a:r>
              <a:rPr lang="en-US" dirty="0">
                <a:latin typeface="Arial"/>
                <a:cs typeface="Arial"/>
              </a:rPr>
              <a:t>Recent article in the Huffington Post 10/29/2014</a:t>
            </a:r>
          </a:p>
        </p:txBody>
      </p:sp>
    </p:spTree>
    <p:extLst>
      <p:ext uri="{BB962C8B-B14F-4D97-AF65-F5344CB8AC3E}">
        <p14:creationId xmlns:p14="http://schemas.microsoft.com/office/powerpoint/2010/main" val="27545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C30F-9F2E-4879-866A-86E2B288B893}"/>
              </a:ext>
            </a:extLst>
          </p:cNvPr>
          <p:cNvSpPr>
            <a:spLocks noGrp="1"/>
          </p:cNvSpPr>
          <p:nvPr>
            <p:ph type="title"/>
          </p:nvPr>
        </p:nvSpPr>
        <p:spPr>
          <a:xfrm>
            <a:off x="913795" y="0"/>
            <a:ext cx="10353762" cy="704850"/>
          </a:xfrm>
        </p:spPr>
        <p:txBody>
          <a:bodyPr/>
          <a:lstStyle/>
          <a:p>
            <a:r>
              <a:rPr lang="en-US" dirty="0"/>
              <a:t>Deuteronomy &amp; Cognitive Dissonance</a:t>
            </a:r>
          </a:p>
        </p:txBody>
      </p:sp>
      <p:sp>
        <p:nvSpPr>
          <p:cNvPr id="3" name="Content Placeholder 2">
            <a:extLst>
              <a:ext uri="{FF2B5EF4-FFF2-40B4-BE49-F238E27FC236}">
                <a16:creationId xmlns:a16="http://schemas.microsoft.com/office/drawing/2014/main" id="{A5BAF419-A379-4657-B952-7F154A7A02FD}"/>
              </a:ext>
            </a:extLst>
          </p:cNvPr>
          <p:cNvSpPr>
            <a:spLocks noGrp="1"/>
          </p:cNvSpPr>
          <p:nvPr>
            <p:ph idx="1"/>
          </p:nvPr>
        </p:nvSpPr>
        <p:spPr>
          <a:xfrm>
            <a:off x="381001" y="704850"/>
            <a:ext cx="11068050" cy="6048375"/>
          </a:xfrm>
        </p:spPr>
        <p:txBody>
          <a:bodyPr>
            <a:noAutofit/>
          </a:bodyPr>
          <a:lstStyle/>
          <a:p>
            <a:r>
              <a:rPr lang="en-US" sz="2200" dirty="0"/>
              <a:t>CD = deeply unsettling and uncomfortable tension between long held assumptions and fresh encounters with reality that force fundamental shifts in our thinking and behavior.</a:t>
            </a:r>
          </a:p>
          <a:p>
            <a:r>
              <a:rPr lang="en-US" sz="2200" dirty="0"/>
              <a:t>Juxtaposition of profound and enlightened demonstrations of compassion and concern for justice and equity with disturbing demonstrations of violence and exclusion</a:t>
            </a:r>
          </a:p>
          <a:p>
            <a:pPr lvl="1"/>
            <a:r>
              <a:rPr lang="en-US" sz="2200" dirty="0"/>
              <a:t>Protection of runaway slaves, preoccupation with preservation of human life, creation care (Deuteronomy 20:19; 22:1-8; 23:15)</a:t>
            </a:r>
          </a:p>
          <a:p>
            <a:pPr lvl="1"/>
            <a:r>
              <a:rPr lang="en-US" sz="2200" dirty="0"/>
              <a:t>Canaanite purge, communal participation in capital punishment even of family members, exclusion of disabled individuals from worship assembly, apparent prejudice against certain people groups (Deuteronomy 7:1-5; 13:6-11; 23:1-6)</a:t>
            </a:r>
          </a:p>
          <a:p>
            <a:r>
              <a:rPr lang="en-US" sz="2200" dirty="0"/>
              <a:t>Juxtaposition of remarkably relevant prescriptions with bizarre, arcane dictates</a:t>
            </a:r>
          </a:p>
          <a:p>
            <a:pPr lvl="1"/>
            <a:r>
              <a:rPr lang="en-US" sz="2200" dirty="0"/>
              <a:t>Prohibition against allowing/encouraging gender confusion via cross-dressing (</a:t>
            </a:r>
            <a:r>
              <a:rPr lang="en-US" sz="2200" dirty="0" err="1"/>
              <a:t>Deut</a:t>
            </a:r>
            <a:r>
              <a:rPr lang="en-US" sz="2200" dirty="0"/>
              <a:t> 22:5)</a:t>
            </a:r>
          </a:p>
          <a:p>
            <a:pPr lvl="1"/>
            <a:r>
              <a:rPr lang="en-US" sz="2200" dirty="0"/>
              <a:t>Bizarre dietary restrictions, prohibition against wearing clothes of mixed fabrics, prohibition against boiling baby goat in its own mother’s milk (</a:t>
            </a:r>
            <a:r>
              <a:rPr lang="en-US" sz="2200" dirty="0" err="1"/>
              <a:t>Deut</a:t>
            </a:r>
            <a:r>
              <a:rPr lang="en-US" sz="2200" dirty="0"/>
              <a:t> 14:3-21; 22:11)</a:t>
            </a:r>
          </a:p>
        </p:txBody>
      </p:sp>
    </p:spTree>
    <p:extLst>
      <p:ext uri="{BB962C8B-B14F-4D97-AF65-F5344CB8AC3E}">
        <p14:creationId xmlns:p14="http://schemas.microsoft.com/office/powerpoint/2010/main" val="349716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764"/>
            <a:ext cx="8229600" cy="344945"/>
          </a:xfrm>
        </p:spPr>
        <p:txBody>
          <a:bodyPr>
            <a:noAutofit/>
          </a:bodyPr>
          <a:lstStyle/>
          <a:p>
            <a:r>
              <a:rPr lang="en-US" sz="3600" dirty="0" err="1"/>
              <a:t>Bamiyan</a:t>
            </a:r>
            <a:r>
              <a:rPr lang="en-US" sz="3600" dirty="0"/>
              <a:t> Buddha, Afghanistan</a:t>
            </a:r>
          </a:p>
        </p:txBody>
      </p:sp>
      <p:pic>
        <p:nvPicPr>
          <p:cNvPr id="4" name="Picture 3"/>
          <p:cNvPicPr>
            <a:picLocks noChangeAspect="1"/>
          </p:cNvPicPr>
          <p:nvPr/>
        </p:nvPicPr>
        <p:blipFill>
          <a:blip r:embed="rId2"/>
          <a:stretch>
            <a:fillRect/>
          </a:stretch>
        </p:blipFill>
        <p:spPr>
          <a:xfrm>
            <a:off x="2267289" y="495913"/>
            <a:ext cx="7711621" cy="6362088"/>
          </a:xfrm>
          <a:prstGeom prst="rect">
            <a:avLst/>
          </a:prstGeom>
        </p:spPr>
      </p:pic>
      <p:sp>
        <p:nvSpPr>
          <p:cNvPr id="5" name="Rectangle 4"/>
          <p:cNvSpPr/>
          <p:nvPr/>
        </p:nvSpPr>
        <p:spPr>
          <a:xfrm>
            <a:off x="0" y="1747174"/>
            <a:ext cx="2386807" cy="1015663"/>
          </a:xfrm>
          <a:prstGeom prst="rect">
            <a:avLst/>
          </a:prstGeom>
          <a:noFill/>
        </p:spPr>
        <p:txBody>
          <a:bodyPr wrap="none" lIns="91440" tIns="45720" rIns="91440" bIns="45720">
            <a:spAutoFit/>
          </a:bodyPr>
          <a:lstStyle/>
          <a:p>
            <a:pPr algn="ctr"/>
            <a:r>
              <a:rPr lang="en-US" sz="3000" b="1" dirty="0">
                <a:ln w="12700">
                  <a:solidFill>
                    <a:schemeClr val="tx1"/>
                  </a:solidFill>
                  <a:prstDash val="solid"/>
                </a:ln>
                <a:effectLst>
                  <a:outerShdw blurRad="41275" dist="20320" dir="1800000" algn="tl" rotWithShape="0">
                    <a:srgbClr val="000000">
                      <a:alpha val="40000"/>
                    </a:srgbClr>
                  </a:outerShdw>
                </a:effectLst>
                <a:latin typeface="Arial Black"/>
                <a:cs typeface="Arial Black"/>
              </a:rPr>
              <a:t>Before the</a:t>
            </a:r>
          </a:p>
          <a:p>
            <a:pPr algn="ctr"/>
            <a:r>
              <a:rPr lang="en-US" sz="3000" b="1" dirty="0">
                <a:ln w="12700">
                  <a:solidFill>
                    <a:schemeClr val="tx1"/>
                  </a:solidFill>
                  <a:prstDash val="solid"/>
                </a:ln>
                <a:effectLst>
                  <a:outerShdw blurRad="41275" dist="20320" dir="1800000" algn="tl" rotWithShape="0">
                    <a:srgbClr val="000000">
                      <a:alpha val="40000"/>
                    </a:srgbClr>
                  </a:outerShdw>
                </a:effectLst>
                <a:latin typeface="Arial Black"/>
                <a:cs typeface="Arial Black"/>
              </a:rPr>
              <a:t>Taliban</a:t>
            </a:r>
          </a:p>
        </p:txBody>
      </p:sp>
      <p:sp>
        <p:nvSpPr>
          <p:cNvPr id="6" name="Rectangle 5"/>
          <p:cNvSpPr/>
          <p:nvPr/>
        </p:nvSpPr>
        <p:spPr>
          <a:xfrm>
            <a:off x="9656164" y="1908072"/>
            <a:ext cx="2323072" cy="1477328"/>
          </a:xfrm>
          <a:prstGeom prst="rect">
            <a:avLst/>
          </a:prstGeom>
          <a:noFill/>
        </p:spPr>
        <p:txBody>
          <a:bodyPr wrap="none" lIns="91440" tIns="45720" rIns="91440" bIns="45720">
            <a:spAutoFit/>
          </a:bodyPr>
          <a:lstStyle/>
          <a:p>
            <a:pPr algn="ctr"/>
            <a:r>
              <a:rPr lang="en-US" sz="3000" b="1" dirty="0">
                <a:ln w="12700">
                  <a:solidFill>
                    <a:schemeClr val="tx1"/>
                  </a:solidFill>
                  <a:prstDash val="solid"/>
                </a:ln>
                <a:effectLst>
                  <a:outerShdw blurRad="41275" dist="20320" dir="1800000" algn="tl" rotWithShape="0">
                    <a:srgbClr val="000000">
                      <a:alpha val="40000"/>
                    </a:srgbClr>
                  </a:outerShdw>
                </a:effectLst>
                <a:latin typeface="Arial Black"/>
                <a:cs typeface="Arial Black"/>
              </a:rPr>
              <a:t>After the</a:t>
            </a:r>
          </a:p>
          <a:p>
            <a:pPr algn="ctr"/>
            <a:r>
              <a:rPr lang="en-US" sz="3000" b="1" dirty="0">
                <a:ln w="12700">
                  <a:solidFill>
                    <a:schemeClr val="tx1"/>
                  </a:solidFill>
                  <a:prstDash val="solid"/>
                </a:ln>
                <a:effectLst>
                  <a:outerShdw blurRad="41275" dist="20320" dir="1800000" algn="tl" rotWithShape="0">
                    <a:srgbClr val="000000">
                      <a:alpha val="40000"/>
                    </a:srgbClr>
                  </a:outerShdw>
                </a:effectLst>
                <a:latin typeface="Arial Black"/>
                <a:cs typeface="Arial Black"/>
              </a:rPr>
              <a:t>Taliban</a:t>
            </a:r>
          </a:p>
          <a:p>
            <a:pPr algn="ctr"/>
            <a:r>
              <a:rPr lang="en-US" sz="3000" b="1" dirty="0">
                <a:ln w="12700">
                  <a:solidFill>
                    <a:schemeClr val="tx1"/>
                  </a:solidFill>
                  <a:prstDash val="solid"/>
                </a:ln>
                <a:effectLst>
                  <a:outerShdw blurRad="41275" dist="20320" dir="1800000" algn="tl" rotWithShape="0">
                    <a:srgbClr val="000000">
                      <a:alpha val="40000"/>
                    </a:srgbClr>
                  </a:outerShdw>
                </a:effectLst>
                <a:latin typeface="Arial Black"/>
                <a:cs typeface="Arial Black"/>
              </a:rPr>
              <a:t>Dt. 7:5, 25</a:t>
            </a:r>
          </a:p>
        </p:txBody>
      </p:sp>
    </p:spTree>
    <p:extLst>
      <p:ext uri="{BB962C8B-B14F-4D97-AF65-F5344CB8AC3E}">
        <p14:creationId xmlns:p14="http://schemas.microsoft.com/office/powerpoint/2010/main" val="272898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a:t>How to Think about </a:t>
            </a:r>
            <a:r>
              <a:rPr lang="en-US" dirty="0" err="1"/>
              <a:t>Herem</a:t>
            </a:r>
            <a:r>
              <a:rPr lang="en-US" dirty="0"/>
              <a:t> Warfare as a Christian</a:t>
            </a:r>
          </a:p>
        </p:txBody>
      </p:sp>
      <p:sp>
        <p:nvSpPr>
          <p:cNvPr id="3" name="Content Placeholder 2"/>
          <p:cNvSpPr>
            <a:spLocks noGrp="1"/>
          </p:cNvSpPr>
          <p:nvPr>
            <p:ph idx="1"/>
          </p:nvPr>
        </p:nvSpPr>
        <p:spPr>
          <a:xfrm>
            <a:off x="1524000" y="1143000"/>
            <a:ext cx="9144000" cy="5715000"/>
          </a:xfrm>
        </p:spPr>
        <p:txBody>
          <a:bodyPr>
            <a:noAutofit/>
          </a:bodyPr>
          <a:lstStyle/>
          <a:p>
            <a:r>
              <a:rPr lang="en-US" sz="2400" dirty="0"/>
              <a:t>Let the text trouble you. (</a:t>
            </a:r>
            <a:r>
              <a:rPr lang="en-US" sz="2400" dirty="0" err="1"/>
              <a:t>Ezek</a:t>
            </a:r>
            <a:r>
              <a:rPr lang="en-US" sz="2400" dirty="0"/>
              <a:t> 18:23-24)</a:t>
            </a:r>
          </a:p>
          <a:p>
            <a:r>
              <a:rPr lang="en-US" sz="2400" dirty="0"/>
              <a:t>Recognize YHWH’s right to judge and expect him to judge justly (cf. Gen. 18:25)</a:t>
            </a:r>
          </a:p>
          <a:p>
            <a:r>
              <a:rPr lang="en-US" sz="2400" dirty="0"/>
              <a:t>Remember the context of YHWH’s whole relationship with the Canaanites (Gen. 9:20-26; 15:13-16; 19:23-29; Josh 2, 6)</a:t>
            </a:r>
          </a:p>
          <a:p>
            <a:r>
              <a:rPr lang="en-US" sz="2400" dirty="0"/>
              <a:t>Remember ways in which YHWH mitigated loss of life (Exod. 23:27-31; Lev. 18:24-28; </a:t>
            </a:r>
            <a:r>
              <a:rPr lang="en-US" sz="2400" dirty="0" err="1"/>
              <a:t>Num</a:t>
            </a:r>
            <a:r>
              <a:rPr lang="en-US" sz="2400" dirty="0"/>
              <a:t> 33:51-56; Dt. 4:37-38; 6:18-19)</a:t>
            </a:r>
          </a:p>
          <a:p>
            <a:r>
              <a:rPr lang="en-US" sz="2400" dirty="0"/>
              <a:t>View in the light of the OT’s larger theology of warfare (Deut. 17; 20)</a:t>
            </a:r>
          </a:p>
          <a:p>
            <a:r>
              <a:rPr lang="en-US" sz="2400" dirty="0"/>
              <a:t>Exaggerated nature of conquest rhetoric in ancient Near East</a:t>
            </a:r>
          </a:p>
          <a:p>
            <a:r>
              <a:rPr lang="en-US" sz="2400" dirty="0"/>
              <a:t>N.B. Jesus’ answer/response to the Canaanite threat (Matt. 15:21-28)</a:t>
            </a:r>
          </a:p>
        </p:txBody>
      </p:sp>
    </p:spTree>
    <p:extLst>
      <p:ext uri="{BB962C8B-B14F-4D97-AF65-F5344CB8AC3E}">
        <p14:creationId xmlns:p14="http://schemas.microsoft.com/office/powerpoint/2010/main" val="341973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normAutofit/>
          </a:bodyPr>
          <a:lstStyle/>
          <a:p>
            <a:r>
              <a:rPr lang="en-US" dirty="0" err="1"/>
              <a:t>Merneptah</a:t>
            </a:r>
            <a:r>
              <a:rPr lang="en-US" dirty="0"/>
              <a:t> Victory Stele (1231 BC) </a:t>
            </a:r>
          </a:p>
        </p:txBody>
      </p:sp>
      <p:sp>
        <p:nvSpPr>
          <p:cNvPr id="4" name="TextBox 3"/>
          <p:cNvSpPr txBox="1"/>
          <p:nvPr/>
        </p:nvSpPr>
        <p:spPr>
          <a:xfrm>
            <a:off x="5791200" y="914401"/>
            <a:ext cx="4876800" cy="5262979"/>
          </a:xfrm>
          <a:prstGeom prst="rect">
            <a:avLst/>
          </a:prstGeom>
          <a:noFill/>
        </p:spPr>
        <p:txBody>
          <a:bodyPr wrap="square" rtlCol="0">
            <a:spAutoFit/>
          </a:bodyPr>
          <a:lstStyle/>
          <a:p>
            <a:r>
              <a:rPr lang="en-US" sz="2400" dirty="0"/>
              <a:t>The princes are prostrate saying: "Shalom!" Not one of the Nine Bows lifts his head: </a:t>
            </a:r>
            <a:r>
              <a:rPr lang="en-US" sz="2400" dirty="0" err="1"/>
              <a:t>Tjehenu</a:t>
            </a:r>
            <a:r>
              <a:rPr lang="en-US" sz="2400" dirty="0"/>
              <a:t> is vanquished, </a:t>
            </a:r>
            <a:r>
              <a:rPr lang="en-US" sz="2400" dirty="0" err="1"/>
              <a:t>Khatti</a:t>
            </a:r>
            <a:r>
              <a:rPr lang="en-US" sz="2400" dirty="0"/>
              <a:t> at peace, Canaan is captive with all woe. Ashkelon is conquered, Gezer seized, </a:t>
            </a:r>
            <a:r>
              <a:rPr lang="en-US" sz="2400" dirty="0" err="1"/>
              <a:t>Yanoam</a:t>
            </a:r>
            <a:r>
              <a:rPr lang="en-US" sz="2400" dirty="0"/>
              <a:t> made nonexistent; Israel is wasted, bare of seed, </a:t>
            </a:r>
            <a:r>
              <a:rPr lang="en-US" sz="2400" dirty="0" err="1"/>
              <a:t>Khor</a:t>
            </a:r>
            <a:r>
              <a:rPr lang="en-US" sz="2400" dirty="0"/>
              <a:t> is become a widow for Egypt. All who roamed have been subdued. By the King of Upper and Lower Egypt, </a:t>
            </a:r>
            <a:r>
              <a:rPr lang="en-US" sz="2400" dirty="0" err="1"/>
              <a:t>Banere-meramun</a:t>
            </a:r>
            <a:r>
              <a:rPr lang="en-US" sz="2400" dirty="0"/>
              <a:t>, Son of Re, </a:t>
            </a:r>
            <a:r>
              <a:rPr lang="en-US" sz="2400" dirty="0" err="1"/>
              <a:t>Merneptah</a:t>
            </a:r>
            <a:r>
              <a:rPr lang="en-US" sz="2400" dirty="0"/>
              <a:t>, Content with </a:t>
            </a:r>
            <a:r>
              <a:rPr lang="en-US" sz="2400" dirty="0" err="1"/>
              <a:t>Maat</a:t>
            </a:r>
            <a:r>
              <a:rPr lang="en-US" sz="2400" dirty="0"/>
              <a:t>, Given life like Re every day. </a:t>
            </a:r>
          </a:p>
        </p:txBody>
      </p:sp>
      <p:cxnSp>
        <p:nvCxnSpPr>
          <p:cNvPr id="6" name="Straight Connector 5"/>
          <p:cNvCxnSpPr>
            <a:cxnSpLocks/>
          </p:cNvCxnSpPr>
          <p:nvPr/>
        </p:nvCxnSpPr>
        <p:spPr>
          <a:xfrm>
            <a:off x="5897218" y="3889513"/>
            <a:ext cx="367416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2" name="Picture 4" descr="http://upload.wikimedia.org/wikipedia/en/8/87/Israel_stela1.jpg"/>
          <p:cNvPicPr>
            <a:picLocks noChangeAspect="1" noChangeArrowheads="1"/>
          </p:cNvPicPr>
          <p:nvPr/>
        </p:nvPicPr>
        <p:blipFill>
          <a:blip r:embed="rId4" cstate="print"/>
          <a:srcRect/>
          <a:stretch>
            <a:fillRect/>
          </a:stretch>
        </p:blipFill>
        <p:spPr bwMode="auto">
          <a:xfrm>
            <a:off x="1752600" y="914400"/>
            <a:ext cx="3922776" cy="5943600"/>
          </a:xfrm>
          <a:prstGeom prst="rect">
            <a:avLst/>
          </a:prstGeom>
          <a:noFill/>
        </p:spPr>
      </p:pic>
    </p:spTree>
    <p:custDataLst>
      <p:tags r:id="rId1"/>
    </p:custDataLst>
    <p:extLst>
      <p:ext uri="{BB962C8B-B14F-4D97-AF65-F5344CB8AC3E}">
        <p14:creationId xmlns:p14="http://schemas.microsoft.com/office/powerpoint/2010/main" val="555446490"/>
      </p:ext>
    </p:extLst>
  </p:cSld>
  <p:clrMapOvr>
    <a:masterClrMapping/>
  </p:clrMapOvr>
  <p:transition advTm="294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ppt_w/2"/>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ert.jpeg"/>
          <p:cNvPicPr>
            <a:picLocks noChangeAspect="1"/>
          </p:cNvPicPr>
          <p:nvPr/>
        </p:nvPicPr>
        <p:blipFill>
          <a:blip r:embed="rId2"/>
          <a:stretch>
            <a:fillRect/>
          </a:stretch>
        </p:blipFill>
        <p:spPr>
          <a:xfrm>
            <a:off x="1524001" y="1"/>
            <a:ext cx="9105058" cy="6857999"/>
          </a:xfrm>
          <a:prstGeom prst="rect">
            <a:avLst/>
          </a:prstGeom>
        </p:spPr>
      </p:pic>
      <p:sp>
        <p:nvSpPr>
          <p:cNvPr id="5" name="Title 4"/>
          <p:cNvSpPr>
            <a:spLocks noGrp="1"/>
          </p:cNvSpPr>
          <p:nvPr>
            <p:ph type="title"/>
          </p:nvPr>
        </p:nvSpPr>
        <p:spPr>
          <a:xfrm>
            <a:off x="1981200" y="0"/>
            <a:ext cx="8229600" cy="1143000"/>
          </a:xfrm>
        </p:spPr>
        <p:txBody>
          <a:bodyPr/>
          <a:lstStyle/>
          <a:p>
            <a:r>
              <a:rPr lang="en-US" dirty="0">
                <a:solidFill>
                  <a:schemeClr val="tx1"/>
                </a:solidFill>
              </a:rPr>
              <a:t>International Coastal Hwy</a:t>
            </a:r>
          </a:p>
        </p:txBody>
      </p:sp>
      <p:sp>
        <p:nvSpPr>
          <p:cNvPr id="7" name="Content Placeholder 6"/>
          <p:cNvSpPr>
            <a:spLocks noGrp="1"/>
          </p:cNvSpPr>
          <p:nvPr>
            <p:ph idx="1"/>
          </p:nvPr>
        </p:nvSpPr>
        <p:spPr>
          <a:xfrm>
            <a:off x="1748118" y="911413"/>
            <a:ext cx="8880941" cy="5946587"/>
          </a:xfrm>
        </p:spPr>
        <p:txBody>
          <a:bodyPr>
            <a:normAutofit/>
          </a:bodyPr>
          <a:lstStyle/>
          <a:p>
            <a:r>
              <a:rPr lang="en-US" sz="3200" dirty="0">
                <a:solidFill>
                  <a:schemeClr val="tx1"/>
                </a:solidFill>
              </a:rPr>
              <a:t>“They said in the presence of his majesty, ‘What is it like to go on this [Megiddo] road? Will not horse have to go after horse? Will not our vanguard be fighting [at Megiddo] while the rear guard is waiting here in </a:t>
            </a:r>
            <a:r>
              <a:rPr lang="en-US" sz="3200" dirty="0" err="1">
                <a:solidFill>
                  <a:schemeClr val="tx1"/>
                </a:solidFill>
              </a:rPr>
              <a:t>Aruna</a:t>
            </a:r>
            <a:r>
              <a:rPr lang="en-US" sz="3200" dirty="0">
                <a:solidFill>
                  <a:schemeClr val="tx1"/>
                </a:solidFill>
              </a:rPr>
              <a:t>, unable to fight? Now there are two other roads. One . . . is east of us, coming out at </a:t>
            </a:r>
            <a:r>
              <a:rPr lang="en-US" sz="3200" dirty="0" err="1">
                <a:solidFill>
                  <a:schemeClr val="tx1"/>
                </a:solidFill>
              </a:rPr>
              <a:t>Taanach</a:t>
            </a:r>
            <a:r>
              <a:rPr lang="en-US" sz="3200" dirty="0">
                <a:solidFill>
                  <a:schemeClr val="tx1"/>
                </a:solidFill>
              </a:rPr>
              <a:t>. The other comes out to the north of Megiddo.”</a:t>
            </a:r>
          </a:p>
          <a:p>
            <a:r>
              <a:rPr lang="en-US" sz="3200" dirty="0">
                <a:solidFill>
                  <a:schemeClr val="tx1"/>
                </a:solidFill>
              </a:rPr>
              <a:t>Annals of Thutmose III, 15</a:t>
            </a:r>
            <a:r>
              <a:rPr lang="en-US" sz="3200" baseline="30000" dirty="0">
                <a:solidFill>
                  <a:schemeClr val="tx1"/>
                </a:solidFill>
              </a:rPr>
              <a:t>th</a:t>
            </a:r>
            <a:r>
              <a:rPr lang="en-US" sz="3200" dirty="0">
                <a:solidFill>
                  <a:schemeClr val="tx1"/>
                </a:solidFill>
              </a:rPr>
              <a:t> Century</a:t>
            </a:r>
          </a:p>
        </p:txBody>
      </p:sp>
    </p:spTree>
    <p:extLst>
      <p:ext uri="{BB962C8B-B14F-4D97-AF65-F5344CB8AC3E}">
        <p14:creationId xmlns:p14="http://schemas.microsoft.com/office/powerpoint/2010/main" val="3854753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7|23.8|59.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131</TotalTime>
  <Words>1551</Words>
  <Application>Microsoft Office PowerPoint</Application>
  <PresentationFormat>Widescreen</PresentationFormat>
  <Paragraphs>130</Paragraphs>
  <Slides>19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Calibri</vt:lpstr>
      <vt:lpstr>Calisto MT</vt:lpstr>
      <vt:lpstr>Lucida Grande</vt:lpstr>
      <vt:lpstr>Wingdings 2</vt:lpstr>
      <vt:lpstr>Slate</vt:lpstr>
      <vt:lpstr>From the Bizarre to the Barbaric</vt:lpstr>
      <vt:lpstr>What Can We Expect Deuteronomy to Teach Us?</vt:lpstr>
      <vt:lpstr>PowerPoint Presentation</vt:lpstr>
      <vt:lpstr>The Removal From the Gates</vt:lpstr>
      <vt:lpstr>Deuteronomy &amp; Cognitive Dissonance</vt:lpstr>
      <vt:lpstr>Bamiyan Buddha, Afghanistan</vt:lpstr>
      <vt:lpstr>How to Think about Herem Warfare as a Christian</vt:lpstr>
      <vt:lpstr>Merneptah Victory Stele (1231 BC) </vt:lpstr>
      <vt:lpstr>International Coastal Hwy</vt:lpstr>
      <vt:lpstr>PowerPoint Presentation</vt:lpstr>
      <vt:lpstr>PowerPoint Presentation</vt:lpstr>
      <vt:lpstr>Missiological Implications of Land</vt:lpstr>
      <vt:lpstr>The Bold and shocking imperative of Psalm 47</vt:lpstr>
      <vt:lpstr>The Bold and shocking imperative of Psalm 47</vt:lpstr>
      <vt:lpstr>PowerPoint Presentation</vt:lpstr>
      <vt:lpstr>Defining and Protecting YHWH’s Assembly</vt:lpstr>
      <vt:lpstr>The Emasculated</vt:lpstr>
      <vt:lpstr>PowerPoint Presentation</vt:lpstr>
      <vt:lpstr>Prohibited Unions, Ammonites &amp; Moabites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Bizarre to the Barbaric</dc:title>
  <dc:creator>Kevin Youngblood</dc:creator>
  <cp:lastModifiedBy>Kevin Youngblood</cp:lastModifiedBy>
  <cp:revision>13</cp:revision>
  <dcterms:created xsi:type="dcterms:W3CDTF">2023-01-17T13:28:15Z</dcterms:created>
  <dcterms:modified xsi:type="dcterms:W3CDTF">2023-01-17T15:39:44Z</dcterms:modified>
</cp:coreProperties>
</file>